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Lst>
  <p:sldSz cy="5143500" cx="9144000"/>
  <p:notesSz cx="6858000" cy="9144000"/>
  <p:embeddedFontLst>
    <p:embeddedFont>
      <p:font typeface="Roboto"/>
      <p:regular r:id="rId127"/>
      <p:bold r:id="rId128"/>
      <p:italic r:id="rId129"/>
      <p:boldItalic r:id="rId130"/>
    </p:embeddedFont>
    <p:embeddedFont>
      <p:font typeface="Roboto Mono"/>
      <p:regular r:id="rId131"/>
      <p:bold r:id="rId132"/>
      <p:italic r:id="rId133"/>
      <p:boldItalic r:id="rId134"/>
    </p:embeddedFont>
    <p:embeddedFont>
      <p:font typeface="Crimson Text"/>
      <p:regular r:id="rId135"/>
      <p:bold r:id="rId136"/>
      <p:italic r:id="rId137"/>
      <p:boldItalic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Roboto-italic.fntdata"/><Relationship Id="rId128" Type="http://schemas.openxmlformats.org/officeDocument/2006/relationships/font" Target="fonts/Roboto-bold.fntdata"/><Relationship Id="rId127" Type="http://schemas.openxmlformats.org/officeDocument/2006/relationships/font" Target="fonts/Roboto-regular.fntdata"/><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8" Type="http://schemas.openxmlformats.org/officeDocument/2006/relationships/font" Target="fonts/CrimsonText-boldItalic.fntdata"/><Relationship Id="rId137" Type="http://schemas.openxmlformats.org/officeDocument/2006/relationships/font" Target="fonts/CrimsonText-italic.fntdata"/><Relationship Id="rId132" Type="http://schemas.openxmlformats.org/officeDocument/2006/relationships/font" Target="fonts/RobotoMono-bold.fntdata"/><Relationship Id="rId131" Type="http://schemas.openxmlformats.org/officeDocument/2006/relationships/font" Target="fonts/RobotoMono-regular.fntdata"/><Relationship Id="rId130" Type="http://schemas.openxmlformats.org/officeDocument/2006/relationships/font" Target="fonts/Roboto-boldItalic.fntdata"/><Relationship Id="rId136" Type="http://schemas.openxmlformats.org/officeDocument/2006/relationships/font" Target="fonts/CrimsonText-bold.fntdata"/><Relationship Id="rId135" Type="http://schemas.openxmlformats.org/officeDocument/2006/relationships/font" Target="fonts/CrimsonText-regular.fntdata"/><Relationship Id="rId134" Type="http://schemas.openxmlformats.org/officeDocument/2006/relationships/font" Target="fonts/RobotoMono-boldItalic.fntdata"/><Relationship Id="rId133" Type="http://schemas.openxmlformats.org/officeDocument/2006/relationships/font" Target="fonts/RobotoMono-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216a5baf4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216a5baf4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859cd2a4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859cd2a4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1c47bfc73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1c47bfc73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1c47bfc73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1c47bfc73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1c47bfc73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1c47bfc73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1c47bfc73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1c47bfc73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1c47bfc73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1c47bfc73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1c47bfc732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1c47bfc732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1c47bfc73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1c47bfc73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1c47bfc73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1c47bfc73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1c47bfc73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1c47bfc732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1c47bfc73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1c47bfc73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859cd2a4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859cd2a4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1c47bfc73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1c47bfc73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1c47bfc732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1c47bfc732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1c47bfc732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1c47bfc732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1c47bfc73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1c47bfc732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1c47bfc73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1c47bfc73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1c47bfc732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1c47bfc732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1c47bfc73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1c47bfc73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1c47bfc732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31c47bfc732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31c47bfc732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31c47bfc732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1c47bfc732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31c47bfc732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c5e1c205ec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c5e1c205ec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31c47bfc732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31c47bfc732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31c47bfc732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31c47bfc732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859cd2a4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859cd2a4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c5e1c205ec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c5e1c205ec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c5e1c205e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c5e1c205e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859cd2a4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859cd2a4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859cd2a4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859cd2a4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859cd2a4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859cd2a4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859cd2a4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859cd2a4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1c5e1c205e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1c5e1c205e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d0a7c8e8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d0a7c8e8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d0a7c8e8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d0a7c8e8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85c5753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85c5753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d0a7c8e8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d0a7c8e8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d0a7c8e8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d0a7c8e8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85c57536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85c57536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96b394ff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196b394ff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96b394ff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96b394ff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96b394ff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96b394ff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96b394ff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96b394ff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1859cd2a4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1859cd2a4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96b394ff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96b394ff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9769e6088_2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9769e6088_2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96b394ff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96b394ff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ca2fa91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ca2fa91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96b394ff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196b394ff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196b394ff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196b394ff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9769e6088_2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9769e6088_2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9769e6088_2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19769e6088_2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85c57536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85c57536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85c57536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185c57536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c5e1c205e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c5e1c205e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85c57536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185c57536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85c5753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85c5753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85c57536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85c57536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185c57536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185c57536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85c57536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85c57536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85c57536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185c57536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185c57536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185c57536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185c57536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185c57536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185c57536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185c57536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185c57536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185c57536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c0731cb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c0731cb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185c57536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185c57536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185c57536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185c57536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185c57536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185c57536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85c57536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85c57536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185c57536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185c57536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85c57536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185c57536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185c57536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185c57536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185c57536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185c57536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185c57536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185c57536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185c57536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185c57536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d0a7c8e8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d0a7c8e8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85c57536e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185c57536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185c57536e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185c57536e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baa39de8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1baa39de8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1baa39de8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1baa39de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1baa39de8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1baa39de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1baa39de8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1baa39de8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1baa39de8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1baa39de8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baa39de8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1baa39de8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1baa39de8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1baa39de8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1baa39de8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1baa39de8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859cd2a4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1859cd2a4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1baa39de8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1baa39de8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1baa39de8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baa39de8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1baa39de8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1baa39de8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1baa39de8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1baa39de8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1baa39de8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1baa39de8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1baa39de8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1baa39de8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1baa39de8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1baa39de8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1baa39de8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baa39de8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1baa39de8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baa39de8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1baa39de8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baa39de8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859cd2a4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859cd2a4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FINDABLE: Research software should have a globally unique and persistent identifier (e.g., DOI or a persistent URL) so that it can be easily found and cited. Sufficient metadata should be provided to help users discover the software. This includes descriptions of the software's function, version information, authorship, and where to access it. The software and its metadata should be indexed in searchable repositories so it can be discovered via common search engines and research infrastructure platforms (e.g., Zenodo, GitHub, or institutional repositories).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ACCESSIBLE: The software should be easily retrievable using the unique identifier. Typically, this involves storing the software in a trusted repository that ensures long-term access. Clear information about the conditions under which the software can be accessed should be available, including open access options, if applicable. This ensures users understand whether they can freely use or adapt the software.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1baa39de8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1baa39de8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1baa39de8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1baa39de8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1baa39de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1baa39de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baa39de8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baa39de8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1baa39de8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1baa39de8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1baa39de8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1baa39de8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1baa39de8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1baa39de8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1baa39de8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1baa39de8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1c47bfc73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1c47bfc7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1c47bfc73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1c47bfc73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859cd2a4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1859cd2a4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INTEROPERABLE: The software should use standardized data formats and interfaces where possible, allowing it to work with other software, tools, or systems. Clear documentation should be provided so users know how to integrate the software with other tools or systems. Where possible, the software should implement and support established protocols, formats, and APIs that are widely adopted in the research community.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REUSABLE: The software should be well-documented, including clear instructions on how to install, run, and modify it. The metadata should describe how and where the software can be reused, including dependencies, versioning, and requirements. An appropriate open or permissive license should be provided to ensure that others can legally reuse, modify, and redistribute the software. Adhering to coding standards, including the use of tests and continuous integration (CI), enhances the reliability and reusability of the software.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1c47bfc73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1c47bfc73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1c47bfc7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1c47bfc7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1c47bfc73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1c47bfc73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1c47bfc73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1c47bfc73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1c47bfc73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1c47bfc73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1c47bfc73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1c47bfc73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1c47bfc73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1c47bfc73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1c47bfc73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1c47bfc73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1c47bfc73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1c47bfc73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1c47bfc73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1c47bfc73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The University of Sheffield logo" id="10" name="Google Shape;10;p2" title="The University of Sheffield logo"/>
          <p:cNvPicPr preferRelativeResize="0"/>
          <p:nvPr/>
        </p:nvPicPr>
        <p:blipFill>
          <a:blip r:embed="rId2">
            <a:alphaModFix/>
          </a:blip>
          <a:stretch>
            <a:fillRect/>
          </a:stretch>
        </p:blipFill>
        <p:spPr>
          <a:xfrm>
            <a:off x="223125" y="257825"/>
            <a:ext cx="2652675" cy="804650"/>
          </a:xfrm>
          <a:prstGeom prst="rect">
            <a:avLst/>
          </a:prstGeom>
          <a:noFill/>
          <a:ln>
            <a:noFill/>
          </a:ln>
        </p:spPr>
      </p:pic>
      <p:sp>
        <p:nvSpPr>
          <p:cNvPr id="11" name="Google Shape;11;p2"/>
          <p:cNvSpPr txBox="1"/>
          <p:nvPr>
            <p:ph type="title"/>
          </p:nvPr>
        </p:nvSpPr>
        <p:spPr>
          <a:xfrm>
            <a:off x="223125" y="1605025"/>
            <a:ext cx="8612700" cy="1605000"/>
          </a:xfrm>
          <a:prstGeom prst="rect">
            <a:avLst/>
          </a:prstGeom>
        </p:spPr>
        <p:txBody>
          <a:bodyPr anchorCtr="0" anchor="t" bIns="91425" lIns="91425" spcFirstLastPara="1" rIns="91425" wrap="square" tIns="91425">
            <a:normAutofit/>
          </a:bodyPr>
          <a:lstStyle>
            <a:lvl1pPr lvl="0">
              <a:spcBef>
                <a:spcPts val="0"/>
              </a:spcBef>
              <a:spcAft>
                <a:spcPts val="0"/>
              </a:spcAft>
              <a:buSzPts val="5000"/>
              <a:buNone/>
              <a:defRPr b="1" sz="5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 name="Google Shape;12;p2"/>
          <p:cNvSpPr txBox="1"/>
          <p:nvPr>
            <p:ph idx="1" type="subTitle"/>
          </p:nvPr>
        </p:nvSpPr>
        <p:spPr>
          <a:xfrm>
            <a:off x="223125" y="3210025"/>
            <a:ext cx="8612700" cy="7122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3" name="Google Shape;13;p2"/>
          <p:cNvSpPr txBox="1"/>
          <p:nvPr>
            <p:ph idx="2" type="subTitle"/>
          </p:nvPr>
        </p:nvSpPr>
        <p:spPr>
          <a:xfrm>
            <a:off x="223125" y="3922225"/>
            <a:ext cx="4333200" cy="6192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4" name="Google Shape;14;p2"/>
          <p:cNvSpPr txBox="1"/>
          <p:nvPr>
            <p:ph idx="3" type="subTitle"/>
          </p:nvPr>
        </p:nvSpPr>
        <p:spPr>
          <a:xfrm>
            <a:off x="4556425" y="3922225"/>
            <a:ext cx="4279500" cy="6192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1480675"/>
            <a:ext cx="8520600" cy="1910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0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1"/>
                </a:solidFill>
                <a:latin typeface="Source Sans Pro"/>
                <a:ea typeface="Source Sans Pro"/>
                <a:cs typeface="Source Sans Pro"/>
                <a:sym typeface="Source Sans Pro"/>
              </a:defRPr>
            </a:lvl1pPr>
            <a:lvl2pPr lvl="1">
              <a:buNone/>
              <a:defRPr>
                <a:solidFill>
                  <a:schemeClr val="dk1"/>
                </a:solidFill>
                <a:latin typeface="Source Sans Pro"/>
                <a:ea typeface="Source Sans Pro"/>
                <a:cs typeface="Source Sans Pro"/>
                <a:sym typeface="Source Sans Pro"/>
              </a:defRPr>
            </a:lvl2pPr>
            <a:lvl3pPr lvl="2">
              <a:buNone/>
              <a:defRPr>
                <a:solidFill>
                  <a:schemeClr val="dk1"/>
                </a:solidFill>
                <a:latin typeface="Source Sans Pro"/>
                <a:ea typeface="Source Sans Pro"/>
                <a:cs typeface="Source Sans Pro"/>
                <a:sym typeface="Source Sans Pro"/>
              </a:defRPr>
            </a:lvl3pPr>
            <a:lvl4pPr lvl="3">
              <a:buNone/>
              <a:defRPr>
                <a:solidFill>
                  <a:schemeClr val="dk1"/>
                </a:solidFill>
                <a:latin typeface="Source Sans Pro"/>
                <a:ea typeface="Source Sans Pro"/>
                <a:cs typeface="Source Sans Pro"/>
                <a:sym typeface="Source Sans Pro"/>
              </a:defRPr>
            </a:lvl4pPr>
            <a:lvl5pPr lvl="4">
              <a:buNone/>
              <a:defRPr>
                <a:solidFill>
                  <a:schemeClr val="dk1"/>
                </a:solidFill>
                <a:latin typeface="Source Sans Pro"/>
                <a:ea typeface="Source Sans Pro"/>
                <a:cs typeface="Source Sans Pro"/>
                <a:sym typeface="Source Sans Pro"/>
              </a:defRPr>
            </a:lvl5pPr>
            <a:lvl6pPr lvl="5">
              <a:buNone/>
              <a:defRPr>
                <a:solidFill>
                  <a:schemeClr val="dk1"/>
                </a:solidFill>
                <a:latin typeface="Source Sans Pro"/>
                <a:ea typeface="Source Sans Pro"/>
                <a:cs typeface="Source Sans Pro"/>
                <a:sym typeface="Source Sans Pro"/>
              </a:defRPr>
            </a:lvl6pPr>
            <a:lvl7pPr lvl="6">
              <a:buNone/>
              <a:defRPr>
                <a:solidFill>
                  <a:schemeClr val="dk1"/>
                </a:solidFill>
                <a:latin typeface="Source Sans Pro"/>
                <a:ea typeface="Source Sans Pro"/>
                <a:cs typeface="Source Sans Pro"/>
                <a:sym typeface="Source Sans Pro"/>
              </a:defRPr>
            </a:lvl7pPr>
            <a:lvl8pPr lvl="7">
              <a:buNone/>
              <a:defRPr>
                <a:solidFill>
                  <a:schemeClr val="dk1"/>
                </a:solidFill>
                <a:latin typeface="Source Sans Pro"/>
                <a:ea typeface="Source Sans Pro"/>
                <a:cs typeface="Source Sans Pro"/>
                <a:sym typeface="Source Sans Pro"/>
              </a:defRPr>
            </a:lvl8pPr>
            <a:lvl9pPr lvl="8">
              <a:buNone/>
              <a:defRPr>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0"/>
            <a:ext cx="9144000" cy="1029000"/>
          </a:xfrm>
          <a:prstGeom prst="rect">
            <a:avLst/>
          </a:prstGeom>
          <a:solidFill>
            <a:schemeClr val="dk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176100"/>
            <a:ext cx="8160600" cy="6768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260125"/>
            <a:ext cx="8160600" cy="34032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1"/>
                </a:solidFill>
                <a:latin typeface="Source Sans Pro"/>
                <a:ea typeface="Source Sans Pro"/>
                <a:cs typeface="Source Sans Pro"/>
                <a:sym typeface="Source Sans Pro"/>
              </a:defRPr>
            </a:lvl1pPr>
            <a:lvl2pPr lvl="1">
              <a:buNone/>
              <a:defRPr>
                <a:solidFill>
                  <a:schemeClr val="dk1"/>
                </a:solidFill>
                <a:latin typeface="Source Sans Pro"/>
                <a:ea typeface="Source Sans Pro"/>
                <a:cs typeface="Source Sans Pro"/>
                <a:sym typeface="Source Sans Pro"/>
              </a:defRPr>
            </a:lvl2pPr>
            <a:lvl3pPr lvl="2">
              <a:buNone/>
              <a:defRPr>
                <a:solidFill>
                  <a:schemeClr val="dk1"/>
                </a:solidFill>
                <a:latin typeface="Source Sans Pro"/>
                <a:ea typeface="Source Sans Pro"/>
                <a:cs typeface="Source Sans Pro"/>
                <a:sym typeface="Source Sans Pro"/>
              </a:defRPr>
            </a:lvl3pPr>
            <a:lvl4pPr lvl="3">
              <a:buNone/>
              <a:defRPr>
                <a:solidFill>
                  <a:schemeClr val="dk1"/>
                </a:solidFill>
                <a:latin typeface="Source Sans Pro"/>
                <a:ea typeface="Source Sans Pro"/>
                <a:cs typeface="Source Sans Pro"/>
                <a:sym typeface="Source Sans Pro"/>
              </a:defRPr>
            </a:lvl4pPr>
            <a:lvl5pPr lvl="4">
              <a:buNone/>
              <a:defRPr>
                <a:solidFill>
                  <a:schemeClr val="dk1"/>
                </a:solidFill>
                <a:latin typeface="Source Sans Pro"/>
                <a:ea typeface="Source Sans Pro"/>
                <a:cs typeface="Source Sans Pro"/>
                <a:sym typeface="Source Sans Pro"/>
              </a:defRPr>
            </a:lvl5pPr>
            <a:lvl6pPr lvl="5">
              <a:buNone/>
              <a:defRPr>
                <a:solidFill>
                  <a:schemeClr val="dk1"/>
                </a:solidFill>
                <a:latin typeface="Source Sans Pro"/>
                <a:ea typeface="Source Sans Pro"/>
                <a:cs typeface="Source Sans Pro"/>
                <a:sym typeface="Source Sans Pro"/>
              </a:defRPr>
            </a:lvl6pPr>
            <a:lvl7pPr lvl="6">
              <a:buNone/>
              <a:defRPr>
                <a:solidFill>
                  <a:schemeClr val="dk1"/>
                </a:solidFill>
                <a:latin typeface="Source Sans Pro"/>
                <a:ea typeface="Source Sans Pro"/>
                <a:cs typeface="Source Sans Pro"/>
                <a:sym typeface="Source Sans Pro"/>
              </a:defRPr>
            </a:lvl7pPr>
            <a:lvl8pPr lvl="7">
              <a:buNone/>
              <a:defRPr>
                <a:solidFill>
                  <a:schemeClr val="dk1"/>
                </a:solidFill>
                <a:latin typeface="Source Sans Pro"/>
                <a:ea typeface="Source Sans Pro"/>
                <a:cs typeface="Source Sans Pro"/>
                <a:sym typeface="Source Sans Pro"/>
              </a:defRPr>
            </a:lvl8pPr>
            <a:lvl9pPr lvl="8">
              <a:buNone/>
              <a:defRPr>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a:off x="0" y="0"/>
            <a:ext cx="9144000" cy="1029000"/>
          </a:xfrm>
          <a:prstGeom prst="rect">
            <a:avLst/>
          </a:prstGeom>
          <a:solidFill>
            <a:schemeClr val="dk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311525" y="175200"/>
            <a:ext cx="8160900" cy="678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525" y="1227800"/>
            <a:ext cx="4203900" cy="32634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txBox="1"/>
          <p:nvPr>
            <p:ph idx="2" type="body"/>
          </p:nvPr>
        </p:nvSpPr>
        <p:spPr>
          <a:xfrm>
            <a:off x="4652775" y="1227800"/>
            <a:ext cx="4152000" cy="3263400"/>
          </a:xfrm>
          <a:prstGeom prst="rect">
            <a:avLst/>
          </a:prstGeom>
        </p:spPr>
        <p:txBody>
          <a:bodyPr anchorCtr="0" anchor="t" bIns="91425" lIns="91425" spcFirstLastPara="1" rIns="91425" wrap="square" tIns="91425">
            <a:normAutofit/>
          </a:bodyPr>
          <a:lstStyle>
            <a:lvl1pPr indent="-381000" lvl="0" marL="457200" rtl="0">
              <a:spcBef>
                <a:spcPts val="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p:nvPr/>
        </p:nvSpPr>
        <p:spPr>
          <a:xfrm>
            <a:off x="0" y="0"/>
            <a:ext cx="9144000" cy="1029000"/>
          </a:xfrm>
          <a:prstGeom prst="rect">
            <a:avLst/>
          </a:prstGeom>
          <a:solidFill>
            <a:schemeClr val="dk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 name="Shape 33"/>
        <p:cNvGrpSpPr/>
        <p:nvPr/>
      </p:nvGrpSpPr>
      <p:grpSpPr>
        <a:xfrm>
          <a:off x="0" y="0"/>
          <a:ext cx="0" cy="0"/>
          <a:chOff x="0" y="0"/>
          <a:chExt cx="0" cy="0"/>
        </a:xfrm>
      </p:grpSpPr>
      <p:sp>
        <p:nvSpPr>
          <p:cNvPr id="34" name="Google Shape;34;p7"/>
          <p:cNvSpPr/>
          <p:nvPr/>
        </p:nvSpPr>
        <p:spPr>
          <a:xfrm>
            <a:off x="0" y="0"/>
            <a:ext cx="9144000" cy="1029000"/>
          </a:xfrm>
          <a:prstGeom prst="rect">
            <a:avLst/>
          </a:prstGeom>
          <a:solidFill>
            <a:schemeClr val="dk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7"/>
          <p:cNvSpPr txBox="1"/>
          <p:nvPr>
            <p:ph hasCustomPrompt="1" idx="2"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7" name="Google Shape;37;p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81000" lvl="0" marL="457200" algn="ctr">
              <a:spcBef>
                <a:spcPts val="0"/>
              </a:spcBef>
              <a:spcAft>
                <a:spcPts val="0"/>
              </a:spcAft>
              <a:buSzPts val="2400"/>
              <a:buChar char="●"/>
              <a:defRPr/>
            </a:lvl1pPr>
            <a:lvl2pPr indent="-381000" lvl="1" marL="914400" algn="ctr">
              <a:spcBef>
                <a:spcPts val="0"/>
              </a:spcBef>
              <a:spcAft>
                <a:spcPts val="0"/>
              </a:spcAft>
              <a:buSzPts val="2400"/>
              <a:buChar char="○"/>
              <a:defRPr/>
            </a:lvl2pPr>
            <a:lvl3pPr indent="-381000" lvl="2" marL="1371600" algn="ctr">
              <a:spcBef>
                <a:spcPts val="0"/>
              </a:spcBef>
              <a:spcAft>
                <a:spcPts val="0"/>
              </a:spcAft>
              <a:buSzPts val="2400"/>
              <a:buChar char="■"/>
              <a:defRPr/>
            </a:lvl3pPr>
            <a:lvl4pPr indent="-381000" lvl="3" marL="1828800" algn="ctr">
              <a:spcBef>
                <a:spcPts val="0"/>
              </a:spcBef>
              <a:spcAft>
                <a:spcPts val="0"/>
              </a:spcAft>
              <a:buSzPts val="2400"/>
              <a:buChar char="●"/>
              <a:defRPr/>
            </a:lvl4pPr>
            <a:lvl5pPr indent="-381000" lvl="4" marL="2286000" algn="ctr">
              <a:spcBef>
                <a:spcPts val="0"/>
              </a:spcBef>
              <a:spcAft>
                <a:spcPts val="0"/>
              </a:spcAft>
              <a:buSzPts val="2400"/>
              <a:buChar char="○"/>
              <a:defRPr/>
            </a:lvl5pPr>
            <a:lvl6pPr indent="-381000" lvl="5" marL="2743200" algn="ctr">
              <a:spcBef>
                <a:spcPts val="0"/>
              </a:spcBef>
              <a:spcAft>
                <a:spcPts val="0"/>
              </a:spcAft>
              <a:buSzPts val="2400"/>
              <a:buChar char="■"/>
              <a:defRPr/>
            </a:lvl6pPr>
            <a:lvl7pPr indent="-381000" lvl="6" marL="3200400" algn="ctr">
              <a:spcBef>
                <a:spcPts val="0"/>
              </a:spcBef>
              <a:spcAft>
                <a:spcPts val="0"/>
              </a:spcAft>
              <a:buSzPts val="2400"/>
              <a:buChar char="●"/>
              <a:defRPr/>
            </a:lvl7pPr>
            <a:lvl8pPr indent="-381000" lvl="7" marL="3657600" algn="ctr">
              <a:spcBef>
                <a:spcPts val="0"/>
              </a:spcBef>
              <a:spcAft>
                <a:spcPts val="0"/>
              </a:spcAft>
              <a:buSzPts val="2400"/>
              <a:buChar char="○"/>
              <a:defRPr/>
            </a:lvl8pPr>
            <a:lvl9pPr indent="-381000" lvl="8" marL="4114800" algn="ctr">
              <a:spcBef>
                <a:spcPts val="0"/>
              </a:spcBef>
              <a:spcAft>
                <a:spcPts val="0"/>
              </a:spcAft>
              <a:buSzPts val="2400"/>
              <a:buChar char="■"/>
              <a:defRPr/>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1"/>
                </a:solidFill>
                <a:latin typeface="Source Sans Pro"/>
                <a:ea typeface="Source Sans Pro"/>
                <a:cs typeface="Source Sans Pro"/>
                <a:sym typeface="Source Sans Pro"/>
              </a:defRPr>
            </a:lvl1pPr>
            <a:lvl2pPr lvl="1">
              <a:buNone/>
              <a:defRPr>
                <a:solidFill>
                  <a:schemeClr val="dk1"/>
                </a:solidFill>
                <a:latin typeface="Source Sans Pro"/>
                <a:ea typeface="Source Sans Pro"/>
                <a:cs typeface="Source Sans Pro"/>
                <a:sym typeface="Source Sans Pro"/>
              </a:defRPr>
            </a:lvl2pPr>
            <a:lvl3pPr lvl="2">
              <a:buNone/>
              <a:defRPr>
                <a:solidFill>
                  <a:schemeClr val="dk1"/>
                </a:solidFill>
                <a:latin typeface="Source Sans Pro"/>
                <a:ea typeface="Source Sans Pro"/>
                <a:cs typeface="Source Sans Pro"/>
                <a:sym typeface="Source Sans Pro"/>
              </a:defRPr>
            </a:lvl3pPr>
            <a:lvl4pPr lvl="3">
              <a:buNone/>
              <a:defRPr>
                <a:solidFill>
                  <a:schemeClr val="dk1"/>
                </a:solidFill>
                <a:latin typeface="Source Sans Pro"/>
                <a:ea typeface="Source Sans Pro"/>
                <a:cs typeface="Source Sans Pro"/>
                <a:sym typeface="Source Sans Pro"/>
              </a:defRPr>
            </a:lvl4pPr>
            <a:lvl5pPr lvl="4">
              <a:buNone/>
              <a:defRPr>
                <a:solidFill>
                  <a:schemeClr val="dk1"/>
                </a:solidFill>
                <a:latin typeface="Source Sans Pro"/>
                <a:ea typeface="Source Sans Pro"/>
                <a:cs typeface="Source Sans Pro"/>
                <a:sym typeface="Source Sans Pro"/>
              </a:defRPr>
            </a:lvl5pPr>
            <a:lvl6pPr lvl="5">
              <a:buNone/>
              <a:defRPr>
                <a:solidFill>
                  <a:schemeClr val="dk1"/>
                </a:solidFill>
                <a:latin typeface="Source Sans Pro"/>
                <a:ea typeface="Source Sans Pro"/>
                <a:cs typeface="Source Sans Pro"/>
                <a:sym typeface="Source Sans Pro"/>
              </a:defRPr>
            </a:lvl6pPr>
            <a:lvl7pPr lvl="6">
              <a:buNone/>
              <a:defRPr>
                <a:solidFill>
                  <a:schemeClr val="dk1"/>
                </a:solidFill>
                <a:latin typeface="Source Sans Pro"/>
                <a:ea typeface="Source Sans Pro"/>
                <a:cs typeface="Source Sans Pro"/>
                <a:sym typeface="Source Sans Pro"/>
              </a:defRPr>
            </a:lvl7pPr>
            <a:lvl8pPr lvl="7">
              <a:buNone/>
              <a:defRPr>
                <a:solidFill>
                  <a:schemeClr val="dk1"/>
                </a:solidFill>
                <a:latin typeface="Source Sans Pro"/>
                <a:ea typeface="Source Sans Pro"/>
                <a:cs typeface="Source Sans Pro"/>
                <a:sym typeface="Source Sans Pro"/>
              </a:defRPr>
            </a:lvl8pPr>
            <a:lvl9pPr lvl="8">
              <a:buNone/>
              <a:defRPr>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GB"/>
              <a:t>‹#›</a:t>
            </a:fld>
            <a:endParaRPr>
              <a:latin typeface="Source Sans Pro"/>
              <a:ea typeface="Source Sans Pro"/>
              <a:cs typeface="Source Sans Pro"/>
              <a:sym typeface="Source Sans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81000" lvl="0" marL="457200">
              <a:lnSpc>
                <a:spcPct val="115000"/>
              </a:lnSpc>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1pPr>
            <a:lvl2pPr indent="-381000" lvl="1" marL="914400">
              <a:lnSpc>
                <a:spcPct val="115000"/>
              </a:lnSpc>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a:lnSpc>
                <a:spcPct val="115000"/>
              </a:lnSpc>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3pPr>
            <a:lvl4pPr indent="-381000" lvl="3" marL="1828800">
              <a:lnSpc>
                <a:spcPct val="115000"/>
              </a:lnSpc>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4pPr>
            <a:lvl5pPr indent="-381000" lvl="4" marL="2286000">
              <a:lnSpc>
                <a:spcPct val="115000"/>
              </a:lnSpc>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5pPr>
            <a:lvl6pPr indent="-381000" lvl="5" marL="2743200">
              <a:lnSpc>
                <a:spcPct val="115000"/>
              </a:lnSpc>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6pPr>
            <a:lvl7pPr indent="-381000" lvl="6" marL="3200400">
              <a:lnSpc>
                <a:spcPct val="115000"/>
              </a:lnSpc>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7pPr>
            <a:lvl8pPr indent="-381000" lvl="7" marL="3657600">
              <a:lnSpc>
                <a:spcPct val="115000"/>
              </a:lnSpc>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8pPr>
            <a:lvl9pPr indent="-381000" lvl="8" marL="4114800">
              <a:lnSpc>
                <a:spcPct val="115000"/>
              </a:lnSpc>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sheffield.ac.uk/openresearch/university-statement-open-research"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90.png"/><Relationship Id="rId4" Type="http://schemas.openxmlformats.org/officeDocument/2006/relationships/image" Target="../media/image77.png"/><Relationship Id="rId5" Type="http://schemas.openxmlformats.org/officeDocument/2006/relationships/image" Target="../media/image7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9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7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 Id="rId3" Type="http://schemas.openxmlformats.org/officeDocument/2006/relationships/image" Target="../media/image79.png"/><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8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8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8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image" Target="../media/image9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86.png"/><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x.doi.org/10.1038/s41597-022-01710-x" TargetMode="External"/><Relationship Id="rId4" Type="http://schemas.openxmlformats.org/officeDocument/2006/relationships/hyperlink" Target="https://dx.doi.org/10.1038/s41597-022-01710-x" TargetMode="External"/><Relationship Id="rId5" Type="http://schemas.openxmlformats.org/officeDocument/2006/relationships/hyperlink" Target="https://dx.doi.org/10.1038/s41597-022-01710-x" TargetMode="External"/><Relationship Id="rId6" Type="http://schemas.openxmlformats.org/officeDocument/2006/relationships/hyperlink" Target="https://dx.doi.org/10.1038/s41597-022-01710-x" TargetMode="External"/><Relationship Id="rId7" Type="http://schemas.openxmlformats.org/officeDocument/2006/relationships/hyperlink" Target="https://dx.doi.org/10.1038/s41597-022-01710-x"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8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 Id="rId3" Type="http://schemas.openxmlformats.org/officeDocument/2006/relationships/image" Target="../media/image8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 Id="rId3" Type="http://schemas.openxmlformats.org/officeDocument/2006/relationships/image" Target="../media/image9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 Id="rId3" Type="http://schemas.openxmlformats.org/officeDocument/2006/relationships/image" Target="../media/image9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 Id="rId3" Type="http://schemas.openxmlformats.org/officeDocument/2006/relationships/image" Target="../media/image83.png"/><Relationship Id="rId4" Type="http://schemas.openxmlformats.org/officeDocument/2006/relationships/image" Target="../media/image8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 Id="rId3" Type="http://schemas.openxmlformats.org/officeDocument/2006/relationships/image" Target="../media/image9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 Id="rId3" Type="http://schemas.openxmlformats.org/officeDocument/2006/relationships/image" Target="../media/image9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 Id="rId3" Type="http://schemas.openxmlformats.org/officeDocument/2006/relationships/image" Target="../media/image89.gi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 Id="rId3" Type="http://schemas.openxmlformats.org/officeDocument/2006/relationships/image" Target="../media/image9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romain.thomas@sheffield.ac.uk" TargetMode="External"/><Relationship Id="rId4" Type="http://schemas.openxmlformats.org/officeDocument/2006/relationships/image" Target="../media/image2.png"/><Relationship Id="rId5" Type="http://schemas.openxmlformats.org/officeDocument/2006/relationships/hyperlink" Target="mailto:martin.dyer@sheffield.ac.uk" TargetMode="External"/><Relationship Id="rId6" Type="http://schemas.openxmlformats.org/officeDocument/2006/relationships/image" Target="../media/image9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gif"/><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pypi.org" TargetMode="Externa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fair2-for-research-software.github.io/FAIR_Code_design/files/student_scores.py" TargetMode="External"/><Relationship Id="rId4" Type="http://schemas.openxmlformats.org/officeDocument/2006/relationships/hyperlink" Target="https://fair2-for-research-software.github.io/FAIR_Code_design/files/student_scores.p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6.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37.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x.doi.org/10.1038/s41597-022-01710-x"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37.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8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8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40.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40.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4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4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44.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48.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x.doi.org/10.1038/s41597-022-01710-x" TargetMode="External"/><Relationship Id="rId4" Type="http://schemas.openxmlformats.org/officeDocument/2006/relationships/hyperlink" Target="https://dx.doi.org/10.1038/s41597-022-01710-x" TargetMode="External"/><Relationship Id="rId5" Type="http://schemas.openxmlformats.org/officeDocument/2006/relationships/hyperlink" Target="https://dx.doi.org/10.1038/s41597-022-01710-x" TargetMode="External"/><Relationship Id="rId6" Type="http://schemas.openxmlformats.org/officeDocument/2006/relationships/hyperlink" Target="https://dx.doi.org/10.1038/s41597-022-01710-x" TargetMode="External"/><Relationship Id="rId7" Type="http://schemas.openxmlformats.org/officeDocument/2006/relationships/hyperlink" Target="https://dx.doi.org/10.1038/s41597-022-01710-x"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49.png"/><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52.png"/><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 Id="rId3"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60.gi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x.doi.org/10.1038/s41597-022-01710-x" TargetMode="External"/><Relationship Id="rId4" Type="http://schemas.openxmlformats.org/officeDocument/2006/relationships/hyperlink" Target="https://dx.doi.org/10.1038/s41597-022-01710-x" TargetMode="External"/><Relationship Id="rId5" Type="http://schemas.openxmlformats.org/officeDocument/2006/relationships/hyperlink" Target="https://dx.doi.org/10.1038/s41597-022-01710-x" TargetMode="External"/><Relationship Id="rId6" Type="http://schemas.openxmlformats.org/officeDocument/2006/relationships/hyperlink" Target="https://dx.doi.org/10.1038/s41597-022-01710-x" TargetMode="External"/><Relationship Id="rId7" Type="http://schemas.openxmlformats.org/officeDocument/2006/relationships/hyperlink" Target="https://dx.doi.org/10.1038/s41597-022-01710-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7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6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 Id="rId3" Type="http://schemas.openxmlformats.org/officeDocument/2006/relationships/image" Target="../media/image6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6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 Id="rId3" Type="http://schemas.openxmlformats.org/officeDocument/2006/relationships/image" Target="../media/image6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6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 Id="rId3"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9"/>
          <p:cNvSpPr txBox="1"/>
          <p:nvPr>
            <p:ph type="title"/>
          </p:nvPr>
        </p:nvSpPr>
        <p:spPr>
          <a:xfrm>
            <a:off x="223125" y="1605025"/>
            <a:ext cx="8612700" cy="16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DESIGN YOUR CODE…AND WRITE LESS OF IT!</a:t>
            </a:r>
            <a:endParaRPr/>
          </a:p>
        </p:txBody>
      </p:sp>
      <p:sp>
        <p:nvSpPr>
          <p:cNvPr id="46" name="Google Shape;46;p9"/>
          <p:cNvSpPr txBox="1"/>
          <p:nvPr>
            <p:ph idx="1" type="subTitle"/>
          </p:nvPr>
        </p:nvSpPr>
        <p:spPr>
          <a:xfrm>
            <a:off x="223125" y="3210025"/>
            <a:ext cx="8612700" cy="71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FAIR</a:t>
            </a:r>
            <a:r>
              <a:rPr baseline="30000" lang="en-GB"/>
              <a:t>2</a:t>
            </a:r>
            <a:r>
              <a:rPr lang="en-GB"/>
              <a:t> training program </a:t>
            </a:r>
            <a:endParaRPr/>
          </a:p>
        </p:txBody>
      </p:sp>
      <p:sp>
        <p:nvSpPr>
          <p:cNvPr id="47" name="Google Shape;47;p9"/>
          <p:cNvSpPr txBox="1"/>
          <p:nvPr>
            <p:ph idx="2" type="subTitle"/>
          </p:nvPr>
        </p:nvSpPr>
        <p:spPr>
          <a:xfrm>
            <a:off x="223125" y="3922225"/>
            <a:ext cx="4333200" cy="61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R. Thomas and M. Dyer</a:t>
            </a:r>
            <a:endParaRPr/>
          </a:p>
        </p:txBody>
      </p:sp>
      <p:sp>
        <p:nvSpPr>
          <p:cNvPr id="48" name="Google Shape;48;p9"/>
          <p:cNvSpPr txBox="1"/>
          <p:nvPr>
            <p:ph idx="3" type="subTitle"/>
          </p:nvPr>
        </p:nvSpPr>
        <p:spPr>
          <a:xfrm>
            <a:off x="4556425" y="3922225"/>
            <a:ext cx="4279500" cy="61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RSE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311700" y="176100"/>
            <a:ext cx="81606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Reminders: The FAIR principles at UoS</a:t>
            </a:r>
            <a:endParaRPr/>
          </a:p>
        </p:txBody>
      </p:sp>
      <p:sp>
        <p:nvSpPr>
          <p:cNvPr id="122" name="Google Shape;12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3" name="Google Shape;123;p18"/>
          <p:cNvSpPr txBox="1"/>
          <p:nvPr/>
        </p:nvSpPr>
        <p:spPr>
          <a:xfrm>
            <a:off x="313500" y="1048425"/>
            <a:ext cx="8517000" cy="414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a:solidFill>
                  <a:schemeClr val="dk1"/>
                </a:solidFill>
                <a:latin typeface="Calibri"/>
                <a:ea typeface="Calibri"/>
                <a:cs typeface="Calibri"/>
                <a:sym typeface="Calibri"/>
              </a:rPr>
              <a:t>‘‘We aspire to open research culture that values a diverse range of contributions and adheres to the FAIR principles to enable the results of our research to be of maximum benefit to society (findable, accessible, interoperable and reusable), whilst also respecting circumstances that limit data sharing (for example, due to issues of privacy, non-consent, contractual agreements, legislation or practicality).’’</a:t>
            </a:r>
            <a:endParaRPr i="1" sz="2400">
              <a:solidFill>
                <a:schemeClr val="dk1"/>
              </a:solidFill>
              <a:latin typeface="Calibri"/>
              <a:ea typeface="Calibri"/>
              <a:cs typeface="Calibri"/>
              <a:sym typeface="Calibri"/>
            </a:endParaRPr>
          </a:p>
          <a:p>
            <a:pPr indent="0" lvl="0" marL="0" rtl="0" algn="l">
              <a:spcBef>
                <a:spcPts val="1000"/>
              </a:spcBef>
              <a:spcAft>
                <a:spcPts val="0"/>
              </a:spcAft>
              <a:buNone/>
            </a:pPr>
            <a:r>
              <a:rPr lang="en-GB" sz="2000">
                <a:solidFill>
                  <a:srgbClr val="0000FF"/>
                </a:solidFill>
                <a:latin typeface="Calibri"/>
                <a:ea typeface="Calibri"/>
                <a:cs typeface="Calibri"/>
                <a:sym typeface="Calibri"/>
              </a:rPr>
              <a:t>University of Sheffield, Statement on Open Research</a:t>
            </a:r>
            <a:endParaRPr sz="2000">
              <a:solidFill>
                <a:srgbClr val="0000FF"/>
              </a:solidFill>
              <a:latin typeface="Calibri"/>
              <a:ea typeface="Calibri"/>
              <a:cs typeface="Calibri"/>
              <a:sym typeface="Calibri"/>
            </a:endParaRPr>
          </a:p>
          <a:p>
            <a:pPr indent="0" lvl="0" marL="0" rtl="0" algn="l">
              <a:spcBef>
                <a:spcPts val="1000"/>
              </a:spcBef>
              <a:spcAft>
                <a:spcPts val="0"/>
              </a:spcAft>
              <a:buNone/>
            </a:pPr>
            <a:r>
              <a:rPr i="1" lang="en-GB" sz="2000" u="sng">
                <a:solidFill>
                  <a:srgbClr val="0097A7"/>
                </a:solidFill>
                <a:latin typeface="Calibri"/>
                <a:ea typeface="Calibri"/>
                <a:cs typeface="Calibri"/>
                <a:sym typeface="Calibri"/>
                <a:hlinkClick r:id="rId3">
                  <a:extLst>
                    <a:ext uri="{A12FA001-AC4F-418D-AE19-62706E023703}">
                      <ahyp:hlinkClr val="tx"/>
                    </a:ext>
                  </a:extLst>
                </a:hlinkClick>
              </a:rPr>
              <a:t>https://www.sheffield.ac.uk/openresearch/university-statement-open-research</a:t>
            </a:r>
            <a:endParaRPr i="1" sz="2000">
              <a:solidFill>
                <a:srgbClr val="0097A7"/>
              </a:solidFill>
              <a:latin typeface="Calibri"/>
              <a:ea typeface="Calibri"/>
              <a:cs typeface="Calibri"/>
              <a:sym typeface="Calibri"/>
            </a:endParaRPr>
          </a:p>
          <a:p>
            <a:pPr indent="0" lvl="0" marL="0" rtl="0" algn="l">
              <a:spcBef>
                <a:spcPts val="1000"/>
              </a:spcBef>
              <a:spcAft>
                <a:spcPts val="1000"/>
              </a:spcAft>
              <a:buNone/>
            </a:pPr>
            <a:r>
              <a:t/>
            </a:r>
            <a:endParaRPr sz="2400">
              <a:solidFill>
                <a:srgbClr val="1E4E79"/>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13" name="Google Shape;913;p108"/>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914" name="Google Shape;914;p108"/>
          <p:cNvSpPr txBox="1"/>
          <p:nvPr/>
        </p:nvSpPr>
        <p:spPr>
          <a:xfrm>
            <a:off x="178225" y="1230313"/>
            <a:ext cx="695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From here you can access all the data inside the file:</a:t>
            </a:r>
            <a:endParaRPr sz="2400">
              <a:solidFill>
                <a:schemeClr val="dk1"/>
              </a:solidFill>
              <a:latin typeface="Source Sans Pro"/>
              <a:ea typeface="Source Sans Pro"/>
              <a:cs typeface="Source Sans Pro"/>
              <a:sym typeface="Source Sans Pro"/>
            </a:endParaRPr>
          </a:p>
        </p:txBody>
      </p:sp>
      <p:pic>
        <p:nvPicPr>
          <p:cNvPr id="915" name="Google Shape;915;p108"/>
          <p:cNvPicPr preferRelativeResize="0"/>
          <p:nvPr/>
        </p:nvPicPr>
        <p:blipFill>
          <a:blip r:embed="rId3">
            <a:alphaModFix/>
          </a:blip>
          <a:stretch>
            <a:fillRect/>
          </a:stretch>
        </p:blipFill>
        <p:spPr>
          <a:xfrm>
            <a:off x="178225" y="2225050"/>
            <a:ext cx="5172075" cy="533400"/>
          </a:xfrm>
          <a:prstGeom prst="rect">
            <a:avLst/>
          </a:prstGeom>
          <a:noFill/>
          <a:ln>
            <a:noFill/>
          </a:ln>
        </p:spPr>
      </p:pic>
      <p:pic>
        <p:nvPicPr>
          <p:cNvPr id="916" name="Google Shape;916;p108"/>
          <p:cNvPicPr preferRelativeResize="0"/>
          <p:nvPr/>
        </p:nvPicPr>
        <p:blipFill>
          <a:blip r:embed="rId4">
            <a:alphaModFix/>
          </a:blip>
          <a:stretch>
            <a:fillRect/>
          </a:stretch>
        </p:blipFill>
        <p:spPr>
          <a:xfrm>
            <a:off x="4801500" y="2817613"/>
            <a:ext cx="4219575" cy="762000"/>
          </a:xfrm>
          <a:prstGeom prst="rect">
            <a:avLst/>
          </a:prstGeom>
          <a:noFill/>
          <a:ln>
            <a:noFill/>
          </a:ln>
        </p:spPr>
      </p:pic>
      <p:pic>
        <p:nvPicPr>
          <p:cNvPr id="917" name="Google Shape;917;p108"/>
          <p:cNvPicPr preferRelativeResize="0"/>
          <p:nvPr/>
        </p:nvPicPr>
        <p:blipFill>
          <a:blip r:embed="rId5">
            <a:alphaModFix/>
          </a:blip>
          <a:stretch>
            <a:fillRect/>
          </a:stretch>
        </p:blipFill>
        <p:spPr>
          <a:xfrm>
            <a:off x="135350" y="3897550"/>
            <a:ext cx="5067300" cy="800100"/>
          </a:xfrm>
          <a:prstGeom prst="rect">
            <a:avLst/>
          </a:prstGeom>
          <a:noFill/>
          <a:ln>
            <a:noFill/>
          </a:ln>
        </p:spPr>
      </p:pic>
      <p:sp>
        <p:nvSpPr>
          <p:cNvPr id="918" name="Google Shape;918;p108"/>
          <p:cNvSpPr txBox="1"/>
          <p:nvPr/>
        </p:nvSpPr>
        <p:spPr>
          <a:xfrm>
            <a:off x="6015750" y="2237800"/>
            <a:ext cx="3005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Get all the sections</a:t>
            </a:r>
            <a:endParaRPr sz="2100">
              <a:solidFill>
                <a:schemeClr val="dk1"/>
              </a:solidFill>
              <a:latin typeface="Source Sans Pro"/>
              <a:ea typeface="Source Sans Pro"/>
              <a:cs typeface="Source Sans Pro"/>
              <a:sym typeface="Source Sans Pro"/>
            </a:endParaRPr>
          </a:p>
        </p:txBody>
      </p:sp>
      <p:cxnSp>
        <p:nvCxnSpPr>
          <p:cNvPr id="919" name="Google Shape;919;p108"/>
          <p:cNvCxnSpPr>
            <a:stCxn id="918" idx="1"/>
            <a:endCxn id="915" idx="3"/>
          </p:cNvCxnSpPr>
          <p:nvPr/>
        </p:nvCxnSpPr>
        <p:spPr>
          <a:xfrm rot="10800000">
            <a:off x="5350350" y="2491750"/>
            <a:ext cx="665400" cy="0"/>
          </a:xfrm>
          <a:prstGeom prst="straightConnector1">
            <a:avLst/>
          </a:prstGeom>
          <a:noFill/>
          <a:ln cap="flat" cmpd="sng" w="9525">
            <a:solidFill>
              <a:srgbClr val="FF0000"/>
            </a:solidFill>
            <a:prstDash val="solid"/>
            <a:round/>
            <a:headEnd len="med" w="med" type="none"/>
            <a:tailEnd len="med" w="med" type="triangle"/>
          </a:ln>
        </p:spPr>
      </p:cxnSp>
      <p:sp>
        <p:nvSpPr>
          <p:cNvPr id="920" name="Google Shape;920;p108"/>
          <p:cNvSpPr txBox="1"/>
          <p:nvPr/>
        </p:nvSpPr>
        <p:spPr>
          <a:xfrm>
            <a:off x="43500" y="2944675"/>
            <a:ext cx="4085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Get all keyword names in a section</a:t>
            </a:r>
            <a:endParaRPr sz="2100">
              <a:solidFill>
                <a:schemeClr val="dk1"/>
              </a:solidFill>
              <a:latin typeface="Source Sans Pro"/>
              <a:ea typeface="Source Sans Pro"/>
              <a:cs typeface="Source Sans Pro"/>
              <a:sym typeface="Source Sans Pro"/>
            </a:endParaRPr>
          </a:p>
        </p:txBody>
      </p:sp>
      <p:cxnSp>
        <p:nvCxnSpPr>
          <p:cNvPr id="921" name="Google Shape;921;p108"/>
          <p:cNvCxnSpPr>
            <a:stCxn id="920" idx="3"/>
            <a:endCxn id="916" idx="1"/>
          </p:cNvCxnSpPr>
          <p:nvPr/>
        </p:nvCxnSpPr>
        <p:spPr>
          <a:xfrm>
            <a:off x="4128900" y="3198625"/>
            <a:ext cx="672600" cy="0"/>
          </a:xfrm>
          <a:prstGeom prst="straightConnector1">
            <a:avLst/>
          </a:prstGeom>
          <a:noFill/>
          <a:ln cap="flat" cmpd="sng" w="9525">
            <a:solidFill>
              <a:srgbClr val="FF0000"/>
            </a:solidFill>
            <a:prstDash val="solid"/>
            <a:round/>
            <a:headEnd len="med" w="med" type="none"/>
            <a:tailEnd len="med" w="med" type="triangle"/>
          </a:ln>
        </p:spPr>
      </p:cxnSp>
      <p:sp>
        <p:nvSpPr>
          <p:cNvPr id="922" name="Google Shape;922;p108"/>
          <p:cNvSpPr txBox="1"/>
          <p:nvPr/>
        </p:nvSpPr>
        <p:spPr>
          <a:xfrm>
            <a:off x="5858475" y="4051300"/>
            <a:ext cx="3005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Get all pairs in a section</a:t>
            </a:r>
            <a:endParaRPr sz="2100">
              <a:solidFill>
                <a:schemeClr val="dk1"/>
              </a:solidFill>
              <a:latin typeface="Source Sans Pro"/>
              <a:ea typeface="Source Sans Pro"/>
              <a:cs typeface="Source Sans Pro"/>
              <a:sym typeface="Source Sans Pro"/>
            </a:endParaRPr>
          </a:p>
        </p:txBody>
      </p:sp>
      <p:cxnSp>
        <p:nvCxnSpPr>
          <p:cNvPr id="923" name="Google Shape;923;p108"/>
          <p:cNvCxnSpPr>
            <a:stCxn id="922" idx="1"/>
            <a:endCxn id="917" idx="3"/>
          </p:cNvCxnSpPr>
          <p:nvPr/>
        </p:nvCxnSpPr>
        <p:spPr>
          <a:xfrm rot="10800000">
            <a:off x="5202675" y="4297450"/>
            <a:ext cx="655800" cy="7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29" name="Google Shape;929;p109"/>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930" name="Google Shape;930;p109"/>
          <p:cNvSpPr txBox="1"/>
          <p:nvPr/>
        </p:nvSpPr>
        <p:spPr>
          <a:xfrm>
            <a:off x="178225" y="1001713"/>
            <a:ext cx="695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From here you can access all the data inside the file:</a:t>
            </a:r>
            <a:endParaRPr sz="2400">
              <a:solidFill>
                <a:schemeClr val="dk1"/>
              </a:solidFill>
              <a:latin typeface="Source Sans Pro"/>
              <a:ea typeface="Source Sans Pro"/>
              <a:cs typeface="Source Sans Pro"/>
              <a:sym typeface="Source Sans Pro"/>
            </a:endParaRPr>
          </a:p>
        </p:txBody>
      </p:sp>
      <p:pic>
        <p:nvPicPr>
          <p:cNvPr id="931" name="Google Shape;931;p109"/>
          <p:cNvPicPr preferRelativeResize="0"/>
          <p:nvPr/>
        </p:nvPicPr>
        <p:blipFill>
          <a:blip r:embed="rId3">
            <a:alphaModFix/>
          </a:blip>
          <a:stretch>
            <a:fillRect/>
          </a:stretch>
        </p:blipFill>
        <p:spPr>
          <a:xfrm>
            <a:off x="215525" y="3612123"/>
            <a:ext cx="4621875" cy="895900"/>
          </a:xfrm>
          <a:prstGeom prst="rect">
            <a:avLst/>
          </a:prstGeom>
          <a:noFill/>
          <a:ln>
            <a:noFill/>
          </a:ln>
        </p:spPr>
      </p:pic>
      <p:pic>
        <p:nvPicPr>
          <p:cNvPr id="932" name="Google Shape;932;p109"/>
          <p:cNvPicPr preferRelativeResize="0"/>
          <p:nvPr/>
        </p:nvPicPr>
        <p:blipFill>
          <a:blip r:embed="rId4">
            <a:alphaModFix/>
          </a:blip>
          <a:stretch>
            <a:fillRect/>
          </a:stretch>
        </p:blipFill>
        <p:spPr>
          <a:xfrm>
            <a:off x="215525" y="2524050"/>
            <a:ext cx="5268951" cy="685800"/>
          </a:xfrm>
          <a:prstGeom prst="rect">
            <a:avLst/>
          </a:prstGeom>
          <a:noFill/>
          <a:ln>
            <a:noFill/>
          </a:ln>
        </p:spPr>
      </p:pic>
      <p:sp>
        <p:nvSpPr>
          <p:cNvPr id="933" name="Google Shape;933;p109"/>
          <p:cNvSpPr txBox="1"/>
          <p:nvPr/>
        </p:nvSpPr>
        <p:spPr>
          <a:xfrm>
            <a:off x="6331200" y="2952750"/>
            <a:ext cx="2812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Access a value of a keyword in a section</a:t>
            </a:r>
            <a:endParaRPr sz="2100">
              <a:solidFill>
                <a:schemeClr val="dk1"/>
              </a:solidFill>
              <a:latin typeface="Source Sans Pro"/>
              <a:ea typeface="Source Sans Pro"/>
              <a:cs typeface="Source Sans Pro"/>
              <a:sym typeface="Source Sans Pro"/>
            </a:endParaRPr>
          </a:p>
        </p:txBody>
      </p:sp>
      <p:cxnSp>
        <p:nvCxnSpPr>
          <p:cNvPr id="934" name="Google Shape;934;p109"/>
          <p:cNvCxnSpPr>
            <a:stCxn id="933" idx="1"/>
            <a:endCxn id="932" idx="3"/>
          </p:cNvCxnSpPr>
          <p:nvPr/>
        </p:nvCxnSpPr>
        <p:spPr>
          <a:xfrm rot="10800000">
            <a:off x="5484600" y="2867100"/>
            <a:ext cx="846600" cy="501300"/>
          </a:xfrm>
          <a:prstGeom prst="straightConnector1">
            <a:avLst/>
          </a:prstGeom>
          <a:noFill/>
          <a:ln cap="flat" cmpd="sng" w="9525">
            <a:solidFill>
              <a:srgbClr val="FF0000"/>
            </a:solidFill>
            <a:prstDash val="solid"/>
            <a:round/>
            <a:headEnd len="med" w="med" type="none"/>
            <a:tailEnd len="med" w="med" type="triangle"/>
          </a:ln>
        </p:spPr>
      </p:cxnSp>
      <p:cxnSp>
        <p:nvCxnSpPr>
          <p:cNvPr id="935" name="Google Shape;935;p109"/>
          <p:cNvCxnSpPr>
            <a:stCxn id="933" idx="1"/>
            <a:endCxn id="931" idx="3"/>
          </p:cNvCxnSpPr>
          <p:nvPr/>
        </p:nvCxnSpPr>
        <p:spPr>
          <a:xfrm flipH="1">
            <a:off x="4837500" y="3368400"/>
            <a:ext cx="1493700" cy="691800"/>
          </a:xfrm>
          <a:prstGeom prst="straightConnector1">
            <a:avLst/>
          </a:prstGeom>
          <a:noFill/>
          <a:ln cap="flat" cmpd="sng" w="9525">
            <a:solidFill>
              <a:srgbClr val="FF0000"/>
            </a:solidFill>
            <a:prstDash val="solid"/>
            <a:round/>
            <a:headEnd len="med" w="med" type="none"/>
            <a:tailEnd len="med" w="med" type="triangle"/>
          </a:ln>
        </p:spPr>
      </p:cxnSp>
      <p:sp>
        <p:nvSpPr>
          <p:cNvPr id="936" name="Google Shape;936;p109"/>
          <p:cNvSpPr txBox="1"/>
          <p:nvPr/>
        </p:nvSpPr>
        <p:spPr>
          <a:xfrm>
            <a:off x="135350" y="4387025"/>
            <a:ext cx="8928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By default everything is a str but You can use </a:t>
            </a:r>
            <a:r>
              <a:rPr i="1" lang="en-GB" sz="2100">
                <a:solidFill>
                  <a:schemeClr val="dk1"/>
                </a:solidFill>
                <a:latin typeface="Source Sans Pro"/>
                <a:ea typeface="Source Sans Pro"/>
                <a:cs typeface="Source Sans Pro"/>
                <a:sym typeface="Source Sans Pro"/>
              </a:rPr>
              <a:t>getint(), getfloat() or getboolean()</a:t>
            </a:r>
            <a:endParaRPr i="1" sz="2100">
              <a:solidFill>
                <a:schemeClr val="dk1"/>
              </a:solidFill>
              <a:latin typeface="Source Sans Pro"/>
              <a:ea typeface="Source Sans Pro"/>
              <a:cs typeface="Source Sans Pro"/>
              <a:sym typeface="Source Sans Pro"/>
            </a:endParaRPr>
          </a:p>
        </p:txBody>
      </p:sp>
      <p:pic>
        <p:nvPicPr>
          <p:cNvPr id="937" name="Google Shape;937;p109"/>
          <p:cNvPicPr preferRelativeResize="0"/>
          <p:nvPr/>
        </p:nvPicPr>
        <p:blipFill>
          <a:blip r:embed="rId5">
            <a:alphaModFix/>
          </a:blip>
          <a:stretch>
            <a:fillRect/>
          </a:stretch>
        </p:blipFill>
        <p:spPr>
          <a:xfrm>
            <a:off x="4248150" y="1694925"/>
            <a:ext cx="4895850" cy="590550"/>
          </a:xfrm>
          <a:prstGeom prst="rect">
            <a:avLst/>
          </a:prstGeom>
          <a:noFill/>
          <a:ln>
            <a:noFill/>
          </a:ln>
        </p:spPr>
      </p:pic>
      <p:sp>
        <p:nvSpPr>
          <p:cNvPr id="938" name="Google Shape;938;p109"/>
          <p:cNvSpPr txBox="1"/>
          <p:nvPr/>
        </p:nvSpPr>
        <p:spPr>
          <a:xfrm>
            <a:off x="46450" y="1726950"/>
            <a:ext cx="420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Turn a section into a dictionary</a:t>
            </a:r>
            <a:endParaRPr sz="2100">
              <a:solidFill>
                <a:schemeClr val="dk1"/>
              </a:solidFill>
              <a:latin typeface="Source Sans Pro"/>
              <a:ea typeface="Source Sans Pro"/>
              <a:cs typeface="Source Sans Pro"/>
              <a:sym typeface="Source Sans Pro"/>
            </a:endParaRPr>
          </a:p>
        </p:txBody>
      </p:sp>
      <p:cxnSp>
        <p:nvCxnSpPr>
          <p:cNvPr id="939" name="Google Shape;939;p109"/>
          <p:cNvCxnSpPr>
            <a:endCxn id="938" idx="3"/>
          </p:cNvCxnSpPr>
          <p:nvPr/>
        </p:nvCxnSpPr>
        <p:spPr>
          <a:xfrm flipH="1" rot="10800000">
            <a:off x="3653350" y="1980900"/>
            <a:ext cx="594900" cy="6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45" name="Google Shape;945;p110"/>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946" name="Google Shape;946;p110"/>
          <p:cNvSpPr txBox="1"/>
          <p:nvPr/>
        </p:nvSpPr>
        <p:spPr>
          <a:xfrm>
            <a:off x="186825" y="1127125"/>
            <a:ext cx="8638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In some occasion, you might want to write configuration files as well!</a:t>
            </a:r>
            <a:endParaRPr sz="2100">
              <a:solidFill>
                <a:schemeClr val="dk1"/>
              </a:solidFill>
              <a:latin typeface="Source Sans Pro"/>
              <a:ea typeface="Source Sans Pro"/>
              <a:cs typeface="Source Sans Pro"/>
              <a:sym typeface="Source Sans Pro"/>
            </a:endParaRPr>
          </a:p>
        </p:txBody>
      </p:sp>
      <p:pic>
        <p:nvPicPr>
          <p:cNvPr id="947" name="Google Shape;947;p110"/>
          <p:cNvPicPr preferRelativeResize="0"/>
          <p:nvPr/>
        </p:nvPicPr>
        <p:blipFill>
          <a:blip r:embed="rId3">
            <a:alphaModFix/>
          </a:blip>
          <a:stretch>
            <a:fillRect/>
          </a:stretch>
        </p:blipFill>
        <p:spPr>
          <a:xfrm>
            <a:off x="1873000" y="2797125"/>
            <a:ext cx="4838700" cy="1409700"/>
          </a:xfrm>
          <a:prstGeom prst="rect">
            <a:avLst/>
          </a:prstGeom>
          <a:noFill/>
          <a:ln>
            <a:noFill/>
          </a:ln>
        </p:spPr>
      </p:pic>
      <p:sp>
        <p:nvSpPr>
          <p:cNvPr id="948" name="Google Shape;948;p110"/>
          <p:cNvSpPr txBox="1"/>
          <p:nvPr/>
        </p:nvSpPr>
        <p:spPr>
          <a:xfrm>
            <a:off x="240850" y="1962125"/>
            <a:ext cx="4954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It starts like before:</a:t>
            </a:r>
            <a:endParaRPr sz="2100">
              <a:solidFill>
                <a:schemeClr val="dk1"/>
              </a:solidFill>
              <a:latin typeface="Source Sans Pro"/>
              <a:ea typeface="Source Sans Pro"/>
              <a:cs typeface="Source Sans Pro"/>
              <a:sym typeface="Source Sans Pr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54" name="Google Shape;954;p111"/>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pic>
        <p:nvPicPr>
          <p:cNvPr id="955" name="Google Shape;955;p111"/>
          <p:cNvPicPr preferRelativeResize="0"/>
          <p:nvPr/>
        </p:nvPicPr>
        <p:blipFill>
          <a:blip r:embed="rId3">
            <a:alphaModFix/>
          </a:blip>
          <a:stretch>
            <a:fillRect/>
          </a:stretch>
        </p:blipFill>
        <p:spPr>
          <a:xfrm>
            <a:off x="505100" y="3169850"/>
            <a:ext cx="7877175" cy="952500"/>
          </a:xfrm>
          <a:prstGeom prst="rect">
            <a:avLst/>
          </a:prstGeom>
          <a:noFill/>
          <a:ln>
            <a:noFill/>
          </a:ln>
        </p:spPr>
      </p:pic>
      <p:sp>
        <p:nvSpPr>
          <p:cNvPr id="956" name="Google Shape;956;p111"/>
          <p:cNvSpPr txBox="1"/>
          <p:nvPr/>
        </p:nvSpPr>
        <p:spPr>
          <a:xfrm>
            <a:off x="195425" y="1462900"/>
            <a:ext cx="7208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Creating a configuration is equivalent to create dictionaries:</a:t>
            </a:r>
            <a:endParaRPr sz="2100">
              <a:solidFill>
                <a:schemeClr val="dk1"/>
              </a:solidFill>
              <a:latin typeface="Source Sans Pro"/>
              <a:ea typeface="Source Sans Pro"/>
              <a:cs typeface="Source Sans Pro"/>
              <a:sym typeface="Source Sans Pro"/>
            </a:endParaRPr>
          </a:p>
        </p:txBody>
      </p:sp>
      <p:sp>
        <p:nvSpPr>
          <p:cNvPr id="957" name="Google Shape;957;p111"/>
          <p:cNvSpPr txBox="1"/>
          <p:nvPr/>
        </p:nvSpPr>
        <p:spPr>
          <a:xfrm>
            <a:off x="505100" y="2252700"/>
            <a:ext cx="117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Section</a:t>
            </a:r>
            <a:endParaRPr sz="2400">
              <a:solidFill>
                <a:schemeClr val="dk1"/>
              </a:solidFill>
              <a:latin typeface="Source Sans Pro"/>
              <a:ea typeface="Source Sans Pro"/>
              <a:cs typeface="Source Sans Pro"/>
              <a:sym typeface="Source Sans Pro"/>
            </a:endParaRPr>
          </a:p>
        </p:txBody>
      </p:sp>
      <p:sp>
        <p:nvSpPr>
          <p:cNvPr id="958" name="Google Shape;958;p111"/>
          <p:cNvSpPr txBox="1"/>
          <p:nvPr/>
        </p:nvSpPr>
        <p:spPr>
          <a:xfrm>
            <a:off x="3317925" y="2252688"/>
            <a:ext cx="272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Content of section</a:t>
            </a:r>
            <a:endParaRPr sz="2400">
              <a:solidFill>
                <a:schemeClr val="dk1"/>
              </a:solidFill>
              <a:latin typeface="Source Sans Pro"/>
              <a:ea typeface="Source Sans Pro"/>
              <a:cs typeface="Source Sans Pro"/>
              <a:sym typeface="Source Sans Pro"/>
            </a:endParaRPr>
          </a:p>
        </p:txBody>
      </p:sp>
      <p:cxnSp>
        <p:nvCxnSpPr>
          <p:cNvPr id="959" name="Google Shape;959;p111"/>
          <p:cNvCxnSpPr>
            <a:stCxn id="957" idx="2"/>
          </p:cNvCxnSpPr>
          <p:nvPr/>
        </p:nvCxnSpPr>
        <p:spPr>
          <a:xfrm>
            <a:off x="1094300" y="2806800"/>
            <a:ext cx="307800" cy="321900"/>
          </a:xfrm>
          <a:prstGeom prst="straightConnector1">
            <a:avLst/>
          </a:prstGeom>
          <a:noFill/>
          <a:ln cap="flat" cmpd="sng" w="9525">
            <a:solidFill>
              <a:srgbClr val="FF0000"/>
            </a:solidFill>
            <a:prstDash val="solid"/>
            <a:round/>
            <a:headEnd len="med" w="med" type="none"/>
            <a:tailEnd len="med" w="med" type="triangle"/>
          </a:ln>
        </p:spPr>
      </p:cxnSp>
      <p:cxnSp>
        <p:nvCxnSpPr>
          <p:cNvPr id="960" name="Google Shape;960;p111"/>
          <p:cNvCxnSpPr>
            <a:endCxn id="955" idx="0"/>
          </p:cNvCxnSpPr>
          <p:nvPr/>
        </p:nvCxnSpPr>
        <p:spPr>
          <a:xfrm flipH="1">
            <a:off x="4443688" y="2715650"/>
            <a:ext cx="72300" cy="454200"/>
          </a:xfrm>
          <a:prstGeom prst="straightConnector1">
            <a:avLst/>
          </a:prstGeom>
          <a:noFill/>
          <a:ln cap="flat" cmpd="sng" w="9525">
            <a:solidFill>
              <a:srgbClr val="FF0000"/>
            </a:solidFill>
            <a:prstDash val="solid"/>
            <a:round/>
            <a:headEnd len="med" w="med" type="none"/>
            <a:tailEnd len="med" w="med" type="triangle"/>
          </a:ln>
        </p:spPr>
      </p:cxnSp>
      <p:cxnSp>
        <p:nvCxnSpPr>
          <p:cNvPr id="961" name="Google Shape;961;p111"/>
          <p:cNvCxnSpPr/>
          <p:nvPr/>
        </p:nvCxnSpPr>
        <p:spPr>
          <a:xfrm flipH="1" rot="10800000">
            <a:off x="2890300" y="3197375"/>
            <a:ext cx="3432300" cy="87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67" name="Google Shape;967;p112"/>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968" name="Google Shape;968;p112"/>
          <p:cNvSpPr txBox="1"/>
          <p:nvPr/>
        </p:nvSpPr>
        <p:spPr>
          <a:xfrm>
            <a:off x="195425" y="1462900"/>
            <a:ext cx="7208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And then you save it into a file:</a:t>
            </a:r>
            <a:endParaRPr sz="2100">
              <a:solidFill>
                <a:schemeClr val="dk1"/>
              </a:solidFill>
              <a:latin typeface="Source Sans Pro"/>
              <a:ea typeface="Source Sans Pro"/>
              <a:cs typeface="Source Sans Pro"/>
              <a:sym typeface="Source Sans Pro"/>
            </a:endParaRPr>
          </a:p>
        </p:txBody>
      </p:sp>
      <p:pic>
        <p:nvPicPr>
          <p:cNvPr id="969" name="Google Shape;969;p112"/>
          <p:cNvPicPr preferRelativeResize="0"/>
          <p:nvPr/>
        </p:nvPicPr>
        <p:blipFill>
          <a:blip r:embed="rId3">
            <a:alphaModFix/>
          </a:blip>
          <a:stretch>
            <a:fillRect/>
          </a:stretch>
        </p:blipFill>
        <p:spPr>
          <a:xfrm>
            <a:off x="290025" y="3688750"/>
            <a:ext cx="5362575" cy="619125"/>
          </a:xfrm>
          <a:prstGeom prst="rect">
            <a:avLst/>
          </a:prstGeom>
          <a:noFill/>
          <a:ln>
            <a:noFill/>
          </a:ln>
        </p:spPr>
      </p:pic>
      <p:pic>
        <p:nvPicPr>
          <p:cNvPr id="970" name="Google Shape;970;p112"/>
          <p:cNvPicPr preferRelativeResize="0"/>
          <p:nvPr/>
        </p:nvPicPr>
        <p:blipFill>
          <a:blip r:embed="rId4">
            <a:alphaModFix/>
          </a:blip>
          <a:stretch>
            <a:fillRect/>
          </a:stretch>
        </p:blipFill>
        <p:spPr>
          <a:xfrm>
            <a:off x="6567200" y="1795325"/>
            <a:ext cx="2144224" cy="2867900"/>
          </a:xfrm>
          <a:prstGeom prst="rect">
            <a:avLst/>
          </a:prstGeom>
          <a:noFill/>
          <a:ln>
            <a:noFill/>
          </a:ln>
        </p:spPr>
      </p:pic>
      <p:sp>
        <p:nvSpPr>
          <p:cNvPr id="971" name="Google Shape;971;p112"/>
          <p:cNvSpPr txBox="1"/>
          <p:nvPr/>
        </p:nvSpPr>
        <p:spPr>
          <a:xfrm>
            <a:off x="663400" y="2778475"/>
            <a:ext cx="2588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Name of the final file</a:t>
            </a:r>
            <a:endParaRPr sz="2100">
              <a:solidFill>
                <a:schemeClr val="dk1"/>
              </a:solidFill>
              <a:latin typeface="Source Sans Pro"/>
              <a:ea typeface="Source Sans Pro"/>
              <a:cs typeface="Source Sans Pro"/>
              <a:sym typeface="Source Sans Pro"/>
            </a:endParaRPr>
          </a:p>
        </p:txBody>
      </p:sp>
      <p:cxnSp>
        <p:nvCxnSpPr>
          <p:cNvPr id="972" name="Google Shape;972;p112"/>
          <p:cNvCxnSpPr>
            <a:stCxn id="971" idx="2"/>
          </p:cNvCxnSpPr>
          <p:nvPr/>
        </p:nvCxnSpPr>
        <p:spPr>
          <a:xfrm>
            <a:off x="1957450" y="3286375"/>
            <a:ext cx="150000" cy="352200"/>
          </a:xfrm>
          <a:prstGeom prst="straightConnector1">
            <a:avLst/>
          </a:prstGeom>
          <a:noFill/>
          <a:ln cap="flat" cmpd="sng" w="9525">
            <a:solidFill>
              <a:srgbClr val="FF0000"/>
            </a:solidFill>
            <a:prstDash val="solid"/>
            <a:round/>
            <a:headEnd len="med" w="med" type="none"/>
            <a:tailEnd len="med" w="med" type="triangle"/>
          </a:ln>
        </p:spPr>
      </p:cxnSp>
      <p:sp>
        <p:nvSpPr>
          <p:cNvPr id="973" name="Google Shape;973;p112"/>
          <p:cNvSpPr txBox="1"/>
          <p:nvPr/>
        </p:nvSpPr>
        <p:spPr>
          <a:xfrm>
            <a:off x="3320325" y="2165300"/>
            <a:ext cx="2588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Open in ‘write’ mode</a:t>
            </a:r>
            <a:endParaRPr sz="2100">
              <a:solidFill>
                <a:schemeClr val="dk1"/>
              </a:solidFill>
              <a:latin typeface="Source Sans Pro"/>
              <a:ea typeface="Source Sans Pro"/>
              <a:cs typeface="Source Sans Pro"/>
              <a:sym typeface="Source Sans Pro"/>
            </a:endParaRPr>
          </a:p>
        </p:txBody>
      </p:sp>
      <p:cxnSp>
        <p:nvCxnSpPr>
          <p:cNvPr id="974" name="Google Shape;974;p112"/>
          <p:cNvCxnSpPr>
            <a:stCxn id="973" idx="2"/>
          </p:cNvCxnSpPr>
          <p:nvPr/>
        </p:nvCxnSpPr>
        <p:spPr>
          <a:xfrm flipH="1">
            <a:off x="4060275" y="2673200"/>
            <a:ext cx="554100" cy="982800"/>
          </a:xfrm>
          <a:prstGeom prst="straightConnector1">
            <a:avLst/>
          </a:prstGeom>
          <a:noFill/>
          <a:ln cap="flat" cmpd="sng" w="9525">
            <a:solidFill>
              <a:srgbClr val="FF0000"/>
            </a:solidFill>
            <a:prstDash val="solid"/>
            <a:round/>
            <a:headEnd len="med" w="med" type="none"/>
            <a:tailEnd len="med" w="med" type="triangle"/>
          </a:ln>
        </p:spPr>
      </p:cxnSp>
      <p:sp>
        <p:nvSpPr>
          <p:cNvPr id="975" name="Google Shape;975;p112"/>
          <p:cNvSpPr txBox="1"/>
          <p:nvPr/>
        </p:nvSpPr>
        <p:spPr>
          <a:xfrm>
            <a:off x="6477350" y="1221500"/>
            <a:ext cx="2588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urce Sans Pro"/>
                <a:ea typeface="Source Sans Pro"/>
                <a:cs typeface="Source Sans Pro"/>
                <a:sym typeface="Source Sans Pro"/>
              </a:rPr>
              <a:t>That’s what you get:</a:t>
            </a:r>
            <a:endParaRPr sz="2100">
              <a:solidFill>
                <a:schemeClr val="dk1"/>
              </a:solidFill>
              <a:latin typeface="Source Sans Pro"/>
              <a:ea typeface="Source Sans Pro"/>
              <a:cs typeface="Source Sans Pro"/>
              <a:sym typeface="Source Sans Pr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81" name="Google Shape;981;p113"/>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982" name="Google Shape;982;p113"/>
          <p:cNvSpPr txBox="1"/>
          <p:nvPr/>
        </p:nvSpPr>
        <p:spPr>
          <a:xfrm>
            <a:off x="5162550" y="727750"/>
            <a:ext cx="385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Conf and CLI challenge #2</a:t>
            </a:r>
            <a:endParaRPr sz="2400">
              <a:solidFill>
                <a:schemeClr val="dk1"/>
              </a:solidFill>
              <a:latin typeface="Source Sans Pro"/>
              <a:ea typeface="Source Sans Pro"/>
              <a:cs typeface="Source Sans Pro"/>
              <a:sym typeface="Source Sans Pro"/>
            </a:endParaRPr>
          </a:p>
        </p:txBody>
      </p:sp>
      <p:pic>
        <p:nvPicPr>
          <p:cNvPr id="983" name="Google Shape;983;p113"/>
          <p:cNvPicPr preferRelativeResize="0"/>
          <p:nvPr/>
        </p:nvPicPr>
        <p:blipFill>
          <a:blip r:embed="rId3">
            <a:alphaModFix/>
          </a:blip>
          <a:stretch>
            <a:fillRect/>
          </a:stretch>
        </p:blipFill>
        <p:spPr>
          <a:xfrm>
            <a:off x="427775" y="1281850"/>
            <a:ext cx="3629025" cy="3381375"/>
          </a:xfrm>
          <a:prstGeom prst="rect">
            <a:avLst/>
          </a:prstGeom>
          <a:noFill/>
          <a:ln>
            <a:noFill/>
          </a:ln>
        </p:spPr>
      </p:pic>
      <p:sp>
        <p:nvSpPr>
          <p:cNvPr id="984" name="Google Shape;984;p113"/>
          <p:cNvSpPr txBox="1"/>
          <p:nvPr/>
        </p:nvSpPr>
        <p:spPr>
          <a:xfrm>
            <a:off x="4625475" y="1461025"/>
            <a:ext cx="40710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a:t>
            </a:r>
            <a:r>
              <a:rPr lang="en-GB" sz="1800"/>
              <a:t>Read it using the configparser library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-change the number of beetroots to 2 and the number of oranges to 5.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-Add a section ‘pastries’ with 5 croissants.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-Then save it back on disk in a different file.</a:t>
            </a:r>
            <a:endParaRPr sz="18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90" name="Google Shape;990;p114"/>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991" name="Google Shape;991;p114"/>
          <p:cNvSpPr txBox="1"/>
          <p:nvPr/>
        </p:nvSpPr>
        <p:spPr>
          <a:xfrm>
            <a:off x="256525" y="2019500"/>
            <a:ext cx="4347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u="sng">
                <a:solidFill>
                  <a:schemeClr val="dk1"/>
                </a:solidFill>
                <a:latin typeface="Source Sans Pro"/>
                <a:ea typeface="Source Sans Pro"/>
                <a:cs typeface="Source Sans Pro"/>
                <a:sym typeface="Source Sans Pro"/>
              </a:rPr>
              <a:t>Command line interfaces</a:t>
            </a:r>
            <a:r>
              <a:rPr i="1" lang="en-GB" sz="2400" u="sng">
                <a:solidFill>
                  <a:schemeClr val="dk1"/>
                </a:solidFill>
                <a:latin typeface="Source Sans Pro"/>
                <a:ea typeface="Source Sans Pro"/>
                <a:cs typeface="Source Sans Pro"/>
                <a:sym typeface="Source Sans Pro"/>
              </a:rPr>
              <a:t> [CLI]</a:t>
            </a:r>
            <a:r>
              <a:rPr i="1" lang="en-GB" sz="2400">
                <a:solidFill>
                  <a:schemeClr val="dk1"/>
                </a:solidFill>
                <a:latin typeface="Source Sans Pro"/>
                <a:ea typeface="Source Sans Pro"/>
                <a:cs typeface="Source Sans Pro"/>
                <a:sym typeface="Source Sans Pro"/>
              </a:rPr>
              <a:t> is a text based interface used to interact with software and operating systems. </a:t>
            </a:r>
            <a:endParaRPr sz="2400">
              <a:solidFill>
                <a:schemeClr val="dk1"/>
              </a:solidFill>
              <a:latin typeface="Source Sans Pro"/>
              <a:ea typeface="Source Sans Pro"/>
              <a:cs typeface="Source Sans Pro"/>
              <a:sym typeface="Source Sans Pro"/>
            </a:endParaRPr>
          </a:p>
        </p:txBody>
      </p:sp>
      <p:pic>
        <p:nvPicPr>
          <p:cNvPr id="992" name="Google Shape;992;p114"/>
          <p:cNvPicPr preferRelativeResize="0"/>
          <p:nvPr/>
        </p:nvPicPr>
        <p:blipFill>
          <a:blip r:embed="rId3">
            <a:alphaModFix/>
          </a:blip>
          <a:stretch>
            <a:fillRect/>
          </a:stretch>
        </p:blipFill>
        <p:spPr>
          <a:xfrm>
            <a:off x="4604125" y="1658000"/>
            <a:ext cx="4235074" cy="258659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98" name="Google Shape;998;p115"/>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pic>
        <p:nvPicPr>
          <p:cNvPr id="999" name="Google Shape;999;p115"/>
          <p:cNvPicPr preferRelativeResize="0"/>
          <p:nvPr/>
        </p:nvPicPr>
        <p:blipFill>
          <a:blip r:embed="rId3">
            <a:alphaModFix/>
          </a:blip>
          <a:stretch>
            <a:fillRect/>
          </a:stretch>
        </p:blipFill>
        <p:spPr>
          <a:xfrm>
            <a:off x="4824950" y="1558175"/>
            <a:ext cx="4235074" cy="2586595"/>
          </a:xfrm>
          <a:prstGeom prst="rect">
            <a:avLst/>
          </a:prstGeom>
          <a:noFill/>
          <a:ln>
            <a:noFill/>
          </a:ln>
        </p:spPr>
      </p:pic>
      <p:sp>
        <p:nvSpPr>
          <p:cNvPr id="1000" name="Google Shape;1000;p115"/>
          <p:cNvSpPr txBox="1"/>
          <p:nvPr/>
        </p:nvSpPr>
        <p:spPr>
          <a:xfrm>
            <a:off x="135350" y="1026000"/>
            <a:ext cx="4689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Configuration</a:t>
            </a:r>
            <a:r>
              <a:rPr lang="en-GB" sz="1600" u="sng">
                <a:solidFill>
                  <a:schemeClr val="dk1"/>
                </a:solidFill>
                <a:latin typeface="Source Sans Pro"/>
                <a:ea typeface="Source Sans Pro"/>
                <a:cs typeface="Source Sans Pro"/>
                <a:sym typeface="Source Sans Pro"/>
              </a:rPr>
              <a:t>:</a:t>
            </a:r>
            <a:r>
              <a:rPr lang="en-GB" sz="1600">
                <a:solidFill>
                  <a:schemeClr val="dk1"/>
                </a:solidFill>
                <a:latin typeface="Source Sans Pro"/>
                <a:ea typeface="Source Sans Pro"/>
                <a:cs typeface="Source Sans Pro"/>
                <a:sym typeface="Source Sans Pro"/>
              </a:rPr>
              <a:t> CLI allows you to modify the configuration without touching the code.</a:t>
            </a:r>
            <a:endParaRPr sz="1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Quick execution</a:t>
            </a:r>
            <a:r>
              <a:rPr lang="en-GB" sz="1600" u="sng">
                <a:solidFill>
                  <a:schemeClr val="dk1"/>
                </a:solidFill>
                <a:latin typeface="Source Sans Pro"/>
                <a:ea typeface="Source Sans Pro"/>
                <a:cs typeface="Source Sans Pro"/>
                <a:sym typeface="Source Sans Pro"/>
              </a:rPr>
              <a:t>: </a:t>
            </a:r>
            <a:r>
              <a:rPr lang="en-GB" sz="1600">
                <a:solidFill>
                  <a:schemeClr val="dk1"/>
                </a:solidFill>
                <a:latin typeface="Source Sans Pro"/>
                <a:ea typeface="Source Sans Pro"/>
                <a:cs typeface="Source Sans Pro"/>
                <a:sym typeface="Source Sans Pro"/>
              </a:rPr>
              <a:t>It is often faster to use a CLI then using a GUI</a:t>
            </a:r>
            <a:endParaRPr sz="1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Documentation</a:t>
            </a:r>
            <a:r>
              <a:rPr lang="en-GB" sz="1600" u="sng">
                <a:solidFill>
                  <a:schemeClr val="dk1"/>
                </a:solidFill>
                <a:latin typeface="Source Sans Pro"/>
                <a:ea typeface="Source Sans Pro"/>
                <a:cs typeface="Source Sans Pro"/>
                <a:sym typeface="Source Sans Pro"/>
              </a:rPr>
              <a:t>:</a:t>
            </a:r>
            <a:r>
              <a:rPr lang="en-GB" sz="1600">
                <a:solidFill>
                  <a:schemeClr val="dk1"/>
                </a:solidFill>
                <a:latin typeface="Source Sans Pro"/>
                <a:ea typeface="Source Sans Pro"/>
                <a:cs typeface="Source Sans Pro"/>
                <a:sym typeface="Source Sans Pro"/>
              </a:rPr>
              <a:t> CLI helps document the use of your code (--help command)</a:t>
            </a:r>
            <a:endParaRPr sz="1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Adding new feature</a:t>
            </a:r>
            <a:r>
              <a:rPr lang="en-GB" sz="1600" u="sng">
                <a:solidFill>
                  <a:schemeClr val="dk1"/>
                </a:solidFill>
                <a:latin typeface="Source Sans Pro"/>
                <a:ea typeface="Source Sans Pro"/>
                <a:cs typeface="Source Sans Pro"/>
                <a:sym typeface="Source Sans Pro"/>
              </a:rPr>
              <a:t>:</a:t>
            </a:r>
            <a:r>
              <a:rPr lang="en-GB" sz="1600">
                <a:solidFill>
                  <a:schemeClr val="dk1"/>
                </a:solidFill>
                <a:latin typeface="Source Sans Pro"/>
                <a:ea typeface="Source Sans Pro"/>
                <a:cs typeface="Source Sans Pro"/>
                <a:sym typeface="Source Sans Pro"/>
              </a:rPr>
              <a:t> Adding arguments is very easy</a:t>
            </a:r>
            <a:endParaRPr sz="1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HPC and batch processing:</a:t>
            </a:r>
            <a:r>
              <a:rPr lang="en-GB" sz="1600">
                <a:solidFill>
                  <a:schemeClr val="dk1"/>
                </a:solidFill>
                <a:latin typeface="Source Sans Pro"/>
                <a:ea typeface="Source Sans Pro"/>
                <a:cs typeface="Source Sans Pro"/>
                <a:sym typeface="Source Sans Pro"/>
              </a:rPr>
              <a:t> HPC are often giving you a terminal. Using CLI makes the use of your code easy. CLI commands can be easily scripted to automate tasks.</a:t>
            </a:r>
            <a:endParaRPr sz="1600">
              <a:solidFill>
                <a:schemeClr val="dk1"/>
              </a:solidFill>
              <a:latin typeface="Source Sans Pro"/>
              <a:ea typeface="Source Sans Pro"/>
              <a:cs typeface="Source Sans Pro"/>
              <a:sym typeface="Source Sans Pr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06" name="Google Shape;1006;p116"/>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007" name="Google Shape;1007;p116"/>
          <p:cNvSpPr txBox="1"/>
          <p:nvPr/>
        </p:nvSpPr>
        <p:spPr>
          <a:xfrm>
            <a:off x="135350" y="1175675"/>
            <a:ext cx="468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Creating a command line interface in Python</a:t>
            </a:r>
            <a:endParaRPr sz="1600">
              <a:solidFill>
                <a:schemeClr val="dk1"/>
              </a:solidFill>
              <a:latin typeface="Source Sans Pro"/>
              <a:ea typeface="Source Sans Pro"/>
              <a:cs typeface="Source Sans Pro"/>
              <a:sym typeface="Source Sans Pro"/>
            </a:endParaRPr>
          </a:p>
        </p:txBody>
      </p:sp>
      <p:pic>
        <p:nvPicPr>
          <p:cNvPr id="1008" name="Google Shape;1008;p116"/>
          <p:cNvPicPr preferRelativeResize="0"/>
          <p:nvPr/>
        </p:nvPicPr>
        <p:blipFill>
          <a:blip r:embed="rId3">
            <a:alphaModFix/>
          </a:blip>
          <a:stretch>
            <a:fillRect/>
          </a:stretch>
        </p:blipFill>
        <p:spPr>
          <a:xfrm>
            <a:off x="4157800" y="2101275"/>
            <a:ext cx="4772374" cy="2218775"/>
          </a:xfrm>
          <a:prstGeom prst="rect">
            <a:avLst/>
          </a:prstGeom>
          <a:noFill/>
          <a:ln>
            <a:noFill/>
          </a:ln>
        </p:spPr>
      </p:pic>
      <p:sp>
        <p:nvSpPr>
          <p:cNvPr id="1009" name="Google Shape;1009;p116"/>
          <p:cNvSpPr txBox="1"/>
          <p:nvPr/>
        </p:nvSpPr>
        <p:spPr>
          <a:xfrm>
            <a:off x="249450" y="2079150"/>
            <a:ext cx="3706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Source Sans Pro"/>
                <a:ea typeface="Source Sans Pro"/>
                <a:cs typeface="Source Sans Pro"/>
                <a:sym typeface="Source Sans Pro"/>
              </a:rPr>
              <a:t>Python gives you </a:t>
            </a:r>
            <a:r>
              <a:rPr lang="en-GB" sz="2000">
                <a:solidFill>
                  <a:schemeClr val="dk1"/>
                </a:solidFill>
                <a:latin typeface="Source Sans Pro"/>
                <a:ea typeface="Source Sans Pro"/>
                <a:cs typeface="Source Sans Pro"/>
                <a:sym typeface="Source Sans Pro"/>
              </a:rPr>
              <a:t>the</a:t>
            </a:r>
            <a:r>
              <a:rPr lang="en-GB" sz="2000">
                <a:solidFill>
                  <a:schemeClr val="dk1"/>
                </a:solidFill>
                <a:latin typeface="Source Sans Pro"/>
                <a:ea typeface="Source Sans Pro"/>
                <a:cs typeface="Source Sans Pro"/>
                <a:sym typeface="Source Sans Pro"/>
              </a:rPr>
              <a:t> </a:t>
            </a:r>
            <a:r>
              <a:rPr i="1" lang="en-GB" sz="2000">
                <a:solidFill>
                  <a:schemeClr val="dk1"/>
                </a:solidFill>
                <a:latin typeface="Source Sans Pro"/>
                <a:ea typeface="Source Sans Pro"/>
                <a:cs typeface="Source Sans Pro"/>
                <a:sym typeface="Source Sans Pro"/>
              </a:rPr>
              <a:t>argparse</a:t>
            </a:r>
            <a:r>
              <a:rPr lang="en-GB" sz="2000">
                <a:solidFill>
                  <a:schemeClr val="dk1"/>
                </a:solidFill>
                <a:latin typeface="Source Sans Pro"/>
                <a:ea typeface="Source Sans Pro"/>
                <a:cs typeface="Source Sans Pro"/>
                <a:sym typeface="Source Sans Pro"/>
              </a:rPr>
              <a:t> library. Allows you to create user friendly command line interfaces with a very limited amount of line.</a:t>
            </a:r>
            <a:endParaRPr sz="20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0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2000">
                <a:solidFill>
                  <a:srgbClr val="FF0000"/>
                </a:solidFill>
                <a:latin typeface="Source Sans Pro"/>
                <a:ea typeface="Source Sans Pro"/>
                <a:cs typeface="Source Sans Pro"/>
                <a:sym typeface="Source Sans Pro"/>
              </a:rPr>
              <a:t>→ Part of the standard library.</a:t>
            </a:r>
            <a:endParaRPr sz="2000">
              <a:solidFill>
                <a:srgbClr val="FF0000"/>
              </a:solidFill>
              <a:latin typeface="Source Sans Pro"/>
              <a:ea typeface="Source Sans Pro"/>
              <a:cs typeface="Source Sans Pro"/>
              <a:sym typeface="Source Sans Pr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15" name="Google Shape;1015;p117"/>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016" name="Google Shape;1016;p117"/>
          <p:cNvSpPr txBox="1"/>
          <p:nvPr/>
        </p:nvSpPr>
        <p:spPr>
          <a:xfrm>
            <a:off x="135350" y="1175675"/>
            <a:ext cx="168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Let’s create one!</a:t>
            </a:r>
            <a:endParaRPr sz="1600">
              <a:solidFill>
                <a:schemeClr val="dk1"/>
              </a:solidFill>
              <a:latin typeface="Source Sans Pro"/>
              <a:ea typeface="Source Sans Pro"/>
              <a:cs typeface="Source Sans Pro"/>
              <a:sym typeface="Source Sans Pro"/>
            </a:endParaRPr>
          </a:p>
        </p:txBody>
      </p:sp>
      <p:sp>
        <p:nvSpPr>
          <p:cNvPr id="1017" name="Google Shape;1017;p117"/>
          <p:cNvSpPr txBox="1"/>
          <p:nvPr/>
        </p:nvSpPr>
        <p:spPr>
          <a:xfrm>
            <a:off x="2893600" y="1152725"/>
            <a:ext cx="2993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No need to install it!</a:t>
            </a:r>
            <a:endParaRPr sz="1900">
              <a:solidFill>
                <a:schemeClr val="dk1"/>
              </a:solidFill>
              <a:latin typeface="Source Sans Pro"/>
              <a:ea typeface="Source Sans Pro"/>
              <a:cs typeface="Source Sans Pro"/>
              <a:sym typeface="Source Sans Pro"/>
            </a:endParaRPr>
          </a:p>
        </p:txBody>
      </p:sp>
      <p:pic>
        <p:nvPicPr>
          <p:cNvPr id="1018" name="Google Shape;1018;p117"/>
          <p:cNvPicPr preferRelativeResize="0"/>
          <p:nvPr/>
        </p:nvPicPr>
        <p:blipFill>
          <a:blip r:embed="rId3">
            <a:alphaModFix/>
          </a:blip>
          <a:stretch>
            <a:fillRect/>
          </a:stretch>
        </p:blipFill>
        <p:spPr>
          <a:xfrm>
            <a:off x="245900" y="1792625"/>
            <a:ext cx="8606874" cy="1350400"/>
          </a:xfrm>
          <a:prstGeom prst="rect">
            <a:avLst/>
          </a:prstGeom>
          <a:noFill/>
          <a:ln>
            <a:noFill/>
          </a:ln>
        </p:spPr>
      </p:pic>
      <p:cxnSp>
        <p:nvCxnSpPr>
          <p:cNvPr id="1019" name="Google Shape;1019;p117"/>
          <p:cNvCxnSpPr>
            <a:stCxn id="1020" idx="1"/>
          </p:cNvCxnSpPr>
          <p:nvPr/>
        </p:nvCxnSpPr>
        <p:spPr>
          <a:xfrm flipH="1">
            <a:off x="3221425" y="1777725"/>
            <a:ext cx="2440200" cy="937800"/>
          </a:xfrm>
          <a:prstGeom prst="straightConnector1">
            <a:avLst/>
          </a:prstGeom>
          <a:noFill/>
          <a:ln cap="flat" cmpd="sng" w="9525">
            <a:solidFill>
              <a:srgbClr val="FF0000"/>
            </a:solidFill>
            <a:prstDash val="solid"/>
            <a:round/>
            <a:headEnd len="med" w="med" type="none"/>
            <a:tailEnd len="med" w="med" type="triangle"/>
          </a:ln>
        </p:spPr>
      </p:cxnSp>
      <p:cxnSp>
        <p:nvCxnSpPr>
          <p:cNvPr id="1021" name="Google Shape;1021;p117"/>
          <p:cNvCxnSpPr/>
          <p:nvPr/>
        </p:nvCxnSpPr>
        <p:spPr>
          <a:xfrm flipH="1">
            <a:off x="4960300" y="2209375"/>
            <a:ext cx="862500" cy="741300"/>
          </a:xfrm>
          <a:prstGeom prst="straightConnector1">
            <a:avLst/>
          </a:prstGeom>
          <a:noFill/>
          <a:ln cap="flat" cmpd="sng" w="9525">
            <a:solidFill>
              <a:srgbClr val="FF0000"/>
            </a:solidFill>
            <a:prstDash val="solid"/>
            <a:round/>
            <a:headEnd len="med" w="med" type="none"/>
            <a:tailEnd len="med" w="med" type="triangle"/>
          </a:ln>
        </p:spPr>
      </p:cxnSp>
      <p:cxnSp>
        <p:nvCxnSpPr>
          <p:cNvPr id="1022" name="Google Shape;1022;p117"/>
          <p:cNvCxnSpPr/>
          <p:nvPr/>
        </p:nvCxnSpPr>
        <p:spPr>
          <a:xfrm flipH="1">
            <a:off x="2095300" y="1448550"/>
            <a:ext cx="798300" cy="453000"/>
          </a:xfrm>
          <a:prstGeom prst="straightConnector1">
            <a:avLst/>
          </a:prstGeom>
          <a:noFill/>
          <a:ln cap="flat" cmpd="sng" w="9525">
            <a:solidFill>
              <a:srgbClr val="FF0000"/>
            </a:solidFill>
            <a:prstDash val="solid"/>
            <a:round/>
            <a:headEnd len="med" w="med" type="none"/>
            <a:tailEnd len="med" w="med" type="triangle"/>
          </a:ln>
        </p:spPr>
      </p:cxnSp>
      <p:sp>
        <p:nvSpPr>
          <p:cNvPr id="1020" name="Google Shape;1020;p117"/>
          <p:cNvSpPr txBox="1"/>
          <p:nvPr/>
        </p:nvSpPr>
        <p:spPr>
          <a:xfrm>
            <a:off x="5661625" y="1392975"/>
            <a:ext cx="2719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This is seen by the user when asking for the help</a:t>
            </a:r>
            <a:endParaRPr sz="1900">
              <a:solidFill>
                <a:schemeClr val="dk1"/>
              </a:solidFill>
              <a:latin typeface="Source Sans Pro"/>
              <a:ea typeface="Source Sans Pro"/>
              <a:cs typeface="Source Sans Pro"/>
              <a:sym typeface="Source Sans Pro"/>
            </a:endParaRPr>
          </a:p>
        </p:txBody>
      </p:sp>
      <p:sp>
        <p:nvSpPr>
          <p:cNvPr id="1023" name="Google Shape;1023;p117"/>
          <p:cNvSpPr txBox="1"/>
          <p:nvPr/>
        </p:nvSpPr>
        <p:spPr>
          <a:xfrm>
            <a:off x="245900" y="3305925"/>
            <a:ext cx="6574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Then you need to tell your code to analyse (parse) the arguments passed by the user:</a:t>
            </a:r>
            <a:endParaRPr sz="1900">
              <a:solidFill>
                <a:schemeClr val="dk1"/>
              </a:solidFill>
              <a:latin typeface="Source Sans Pro"/>
              <a:ea typeface="Source Sans Pro"/>
              <a:cs typeface="Source Sans Pro"/>
              <a:sym typeface="Source Sans Pro"/>
            </a:endParaRPr>
          </a:p>
        </p:txBody>
      </p:sp>
      <p:pic>
        <p:nvPicPr>
          <p:cNvPr id="1024" name="Google Shape;1024;p117"/>
          <p:cNvPicPr preferRelativeResize="0"/>
          <p:nvPr/>
        </p:nvPicPr>
        <p:blipFill>
          <a:blip r:embed="rId4">
            <a:alphaModFix/>
          </a:blip>
          <a:stretch>
            <a:fillRect/>
          </a:stretch>
        </p:blipFill>
        <p:spPr>
          <a:xfrm>
            <a:off x="2813913" y="4135625"/>
            <a:ext cx="3152775" cy="657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11700" y="176100"/>
            <a:ext cx="81606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Reminders: The FAIR principles</a:t>
            </a:r>
            <a:endParaRPr/>
          </a:p>
        </p:txBody>
      </p:sp>
      <p:sp>
        <p:nvSpPr>
          <p:cNvPr id="129" name="Google Shape;12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0" name="Google Shape;130;p19"/>
          <p:cNvSpPr txBox="1"/>
          <p:nvPr/>
        </p:nvSpPr>
        <p:spPr>
          <a:xfrm>
            <a:off x="347175" y="2035275"/>
            <a:ext cx="8245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2000"/>
              </a:spcAft>
              <a:buNone/>
            </a:pPr>
            <a:r>
              <a:rPr i="1" lang="en-GB" sz="2400">
                <a:solidFill>
                  <a:schemeClr val="dk1"/>
                </a:solidFill>
                <a:latin typeface="Calibri"/>
                <a:ea typeface="Calibri"/>
                <a:cs typeface="Calibri"/>
                <a:sym typeface="Calibri"/>
              </a:rPr>
              <a:t>“Open source software ideally should start working toward satisfying the FAIR4RS Principles </a:t>
            </a:r>
            <a:r>
              <a:rPr b="1" i="1" lang="en-GB" sz="2400">
                <a:solidFill>
                  <a:schemeClr val="dk1"/>
                </a:solidFill>
                <a:latin typeface="Calibri"/>
                <a:ea typeface="Calibri"/>
                <a:cs typeface="Calibri"/>
                <a:sym typeface="Calibri"/>
              </a:rPr>
              <a:t>when it is initially being developed”</a:t>
            </a:r>
            <a:endParaRPr b="1" i="1" sz="2400">
              <a:solidFill>
                <a:schemeClr val="dk1"/>
              </a:solidFill>
              <a:latin typeface="Calibri"/>
              <a:ea typeface="Calibri"/>
              <a:cs typeface="Calibri"/>
              <a:sym typeface="Calibri"/>
            </a:endParaRPr>
          </a:p>
        </p:txBody>
      </p:sp>
      <p:sp>
        <p:nvSpPr>
          <p:cNvPr id="131" name="Google Shape;131;p19"/>
          <p:cNvSpPr txBox="1"/>
          <p:nvPr/>
        </p:nvSpPr>
        <p:spPr>
          <a:xfrm>
            <a:off x="418125" y="3328275"/>
            <a:ext cx="837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97A7"/>
                </a:solidFill>
                <a:uFill>
                  <a:noFill/>
                </a:uFill>
                <a:latin typeface="Source Sans Pro"/>
                <a:ea typeface="Source Sans Pro"/>
                <a:cs typeface="Source Sans Pro"/>
                <a:sym typeface="Source Sans Pro"/>
                <a:hlinkClick r:id="rId3">
                  <a:extLst>
                    <a:ext uri="{A12FA001-AC4F-418D-AE19-62706E023703}">
                      <ahyp:hlinkClr val="tx"/>
                    </a:ext>
                  </a:extLst>
                </a:hlinkClick>
              </a:rPr>
              <a:t>Barker </a:t>
            </a:r>
            <a:r>
              <a:rPr i="1" lang="en-GB">
                <a:solidFill>
                  <a:srgbClr val="0097A7"/>
                </a:solidFill>
                <a:uFill>
                  <a:noFill/>
                </a:uFill>
                <a:latin typeface="Source Sans Pro"/>
                <a:ea typeface="Source Sans Pro"/>
                <a:cs typeface="Source Sans Pro"/>
                <a:sym typeface="Source Sans Pro"/>
                <a:hlinkClick r:id="rId4">
                  <a:extLst>
                    <a:ext uri="{A12FA001-AC4F-418D-AE19-62706E023703}">
                      <ahyp:hlinkClr val="tx"/>
                    </a:ext>
                  </a:extLst>
                </a:hlinkClick>
              </a:rPr>
              <a:t>et al.</a:t>
            </a:r>
            <a:r>
              <a:rPr lang="en-GB">
                <a:solidFill>
                  <a:srgbClr val="0097A7"/>
                </a:solidFill>
                <a:uFill>
                  <a:noFill/>
                </a:uFill>
                <a:latin typeface="Source Sans Pro"/>
                <a:ea typeface="Source Sans Pro"/>
                <a:cs typeface="Source Sans Pro"/>
                <a:sym typeface="Source Sans Pro"/>
                <a:hlinkClick r:id="rId5">
                  <a:extLst>
                    <a:ext uri="{A12FA001-AC4F-418D-AE19-62706E023703}">
                      <ahyp:hlinkClr val="tx"/>
                    </a:ext>
                  </a:extLst>
                </a:hlinkClick>
              </a:rPr>
              <a:t> </a:t>
            </a:r>
            <a:r>
              <a:rPr i="1" lang="en-GB">
                <a:solidFill>
                  <a:srgbClr val="0097A7"/>
                </a:solidFill>
                <a:uFill>
                  <a:noFill/>
                </a:uFill>
                <a:latin typeface="Source Sans Pro"/>
                <a:ea typeface="Source Sans Pro"/>
                <a:cs typeface="Source Sans Pro"/>
                <a:sym typeface="Source Sans Pro"/>
                <a:hlinkClick r:id="rId6">
                  <a:extLst>
                    <a:ext uri="{A12FA001-AC4F-418D-AE19-62706E023703}">
                      <ahyp:hlinkClr val="tx"/>
                    </a:ext>
                  </a:extLst>
                </a:hlinkClick>
              </a:rPr>
              <a:t>Scientific Data</a:t>
            </a:r>
            <a:r>
              <a:rPr lang="en-GB">
                <a:solidFill>
                  <a:srgbClr val="0097A7"/>
                </a:solidFill>
                <a:uFill>
                  <a:noFill/>
                </a:uFill>
                <a:latin typeface="Source Sans Pro"/>
                <a:ea typeface="Source Sans Pro"/>
                <a:cs typeface="Source Sans Pro"/>
                <a:sym typeface="Source Sans Pro"/>
                <a:hlinkClick r:id="rId7">
                  <a:extLst>
                    <a:ext uri="{A12FA001-AC4F-418D-AE19-62706E023703}">
                      <ahyp:hlinkClr val="tx"/>
                    </a:ext>
                  </a:extLst>
                </a:hlinkClick>
              </a:rPr>
              <a:t> 9:622 (2022) “Introducing the FAIR Principles for research software” DOI: 10.1038/s41597-022-01710-x</a:t>
            </a:r>
            <a:endParaRPr>
              <a:solidFill>
                <a:srgbClr val="0097A7"/>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30" name="Google Shape;1030;p118"/>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031" name="Google Shape;1031;p118"/>
          <p:cNvSpPr txBox="1"/>
          <p:nvPr/>
        </p:nvSpPr>
        <p:spPr>
          <a:xfrm>
            <a:off x="135350" y="1175675"/>
            <a:ext cx="416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You just created your first CLI!</a:t>
            </a:r>
            <a:endParaRPr sz="1600">
              <a:solidFill>
                <a:schemeClr val="dk1"/>
              </a:solidFill>
              <a:latin typeface="Source Sans Pro"/>
              <a:ea typeface="Source Sans Pro"/>
              <a:cs typeface="Source Sans Pro"/>
              <a:sym typeface="Source Sans Pro"/>
            </a:endParaRPr>
          </a:p>
        </p:txBody>
      </p:sp>
      <p:sp>
        <p:nvSpPr>
          <p:cNvPr id="1032" name="Google Shape;1032;p118"/>
          <p:cNvSpPr txBox="1"/>
          <p:nvPr/>
        </p:nvSpPr>
        <p:spPr>
          <a:xfrm>
            <a:off x="74750" y="2262675"/>
            <a:ext cx="45081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Save the previous lines in a file called </a:t>
            </a:r>
            <a:r>
              <a:rPr i="1" lang="en-GB" sz="1900">
                <a:solidFill>
                  <a:schemeClr val="dk1"/>
                </a:solidFill>
                <a:latin typeface="Source Sans Pro"/>
                <a:ea typeface="Source Sans Pro"/>
                <a:cs typeface="Source Sans Pro"/>
                <a:sym typeface="Source Sans Pro"/>
              </a:rPr>
              <a:t>‘cli_course.py’ and run:</a:t>
            </a:r>
            <a:endParaRPr i="1" sz="19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i="1" sz="19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i="1" lang="en-GB" sz="1800">
                <a:solidFill>
                  <a:schemeClr val="dk1"/>
                </a:solidFill>
                <a:latin typeface="Courier New"/>
                <a:ea typeface="Courier New"/>
                <a:cs typeface="Courier New"/>
                <a:sym typeface="Courier New"/>
              </a:rPr>
              <a:t>python3 cli_course.py --help</a:t>
            </a:r>
            <a:endParaRPr i="1" sz="1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p:txBody>
      </p:sp>
      <p:pic>
        <p:nvPicPr>
          <p:cNvPr id="1033" name="Google Shape;1033;p118"/>
          <p:cNvPicPr preferRelativeResize="0"/>
          <p:nvPr/>
        </p:nvPicPr>
        <p:blipFill>
          <a:blip r:embed="rId3">
            <a:alphaModFix/>
          </a:blip>
          <a:stretch>
            <a:fillRect/>
          </a:stretch>
        </p:blipFill>
        <p:spPr>
          <a:xfrm>
            <a:off x="4226322" y="2360322"/>
            <a:ext cx="4706325" cy="1549350"/>
          </a:xfrm>
          <a:prstGeom prst="rect">
            <a:avLst/>
          </a:prstGeom>
          <a:noFill/>
          <a:ln>
            <a:noFill/>
          </a:ln>
        </p:spPr>
      </p:pic>
      <p:cxnSp>
        <p:nvCxnSpPr>
          <p:cNvPr id="1034" name="Google Shape;1034;p118"/>
          <p:cNvCxnSpPr/>
          <p:nvPr/>
        </p:nvCxnSpPr>
        <p:spPr>
          <a:xfrm flipH="1">
            <a:off x="4582775" y="1917175"/>
            <a:ext cx="440100" cy="513300"/>
          </a:xfrm>
          <a:prstGeom prst="straightConnector1">
            <a:avLst/>
          </a:prstGeom>
          <a:noFill/>
          <a:ln cap="flat" cmpd="sng" w="9525">
            <a:solidFill>
              <a:srgbClr val="FF0000"/>
            </a:solidFill>
            <a:prstDash val="solid"/>
            <a:round/>
            <a:headEnd len="med" w="med" type="none"/>
            <a:tailEnd len="med" w="med" type="triangle"/>
          </a:ln>
        </p:spPr>
      </p:cxnSp>
      <p:cxnSp>
        <p:nvCxnSpPr>
          <p:cNvPr id="1035" name="Google Shape;1035;p118"/>
          <p:cNvCxnSpPr/>
          <p:nvPr/>
        </p:nvCxnSpPr>
        <p:spPr>
          <a:xfrm flipH="1">
            <a:off x="6264800" y="1853025"/>
            <a:ext cx="662700" cy="855300"/>
          </a:xfrm>
          <a:prstGeom prst="straightConnector1">
            <a:avLst/>
          </a:prstGeom>
          <a:noFill/>
          <a:ln cap="flat" cmpd="sng" w="9525">
            <a:solidFill>
              <a:srgbClr val="FF0000"/>
            </a:solidFill>
            <a:prstDash val="solid"/>
            <a:round/>
            <a:headEnd len="med" w="med" type="none"/>
            <a:tailEnd len="med" w="med" type="triangle"/>
          </a:ln>
        </p:spPr>
      </p:cxnSp>
      <p:cxnSp>
        <p:nvCxnSpPr>
          <p:cNvPr id="1036" name="Google Shape;1036;p118"/>
          <p:cNvCxnSpPr/>
          <p:nvPr/>
        </p:nvCxnSpPr>
        <p:spPr>
          <a:xfrm rot="10800000">
            <a:off x="6870575" y="3513575"/>
            <a:ext cx="1133100" cy="563100"/>
          </a:xfrm>
          <a:prstGeom prst="straightConnector1">
            <a:avLst/>
          </a:prstGeom>
          <a:noFill/>
          <a:ln cap="flat" cmpd="sng" w="9525">
            <a:solidFill>
              <a:srgbClr val="FF0000"/>
            </a:solidFill>
            <a:prstDash val="solid"/>
            <a:round/>
            <a:headEnd len="med" w="med" type="none"/>
            <a:tailEnd len="med" w="med" type="triangle"/>
          </a:ln>
        </p:spPr>
      </p:cxnSp>
      <p:cxnSp>
        <p:nvCxnSpPr>
          <p:cNvPr id="1037" name="Google Shape;1037;p118"/>
          <p:cNvCxnSpPr/>
          <p:nvPr/>
        </p:nvCxnSpPr>
        <p:spPr>
          <a:xfrm flipH="1" rot="10800000">
            <a:off x="4190700" y="3837050"/>
            <a:ext cx="1000500" cy="496200"/>
          </a:xfrm>
          <a:prstGeom prst="straightConnector1">
            <a:avLst/>
          </a:prstGeom>
          <a:noFill/>
          <a:ln cap="flat" cmpd="sng" w="9525">
            <a:solidFill>
              <a:srgbClr val="FF0000"/>
            </a:solidFill>
            <a:prstDash val="solid"/>
            <a:round/>
            <a:headEnd len="med" w="med" type="none"/>
            <a:tailEnd len="med" w="med" type="triangle"/>
          </a:ln>
        </p:spPr>
      </p:cxnSp>
      <p:sp>
        <p:nvSpPr>
          <p:cNvPr id="1038" name="Google Shape;1038;p118"/>
          <p:cNvSpPr txBox="1"/>
          <p:nvPr/>
        </p:nvSpPr>
        <p:spPr>
          <a:xfrm>
            <a:off x="3649075" y="1440175"/>
            <a:ext cx="2316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Tells the user how to run it</a:t>
            </a:r>
            <a:endParaRPr sz="1900">
              <a:solidFill>
                <a:schemeClr val="dk1"/>
              </a:solidFill>
              <a:latin typeface="Source Sans Pro"/>
              <a:ea typeface="Source Sans Pro"/>
              <a:cs typeface="Source Sans Pro"/>
              <a:sym typeface="Source Sans Pro"/>
            </a:endParaRPr>
          </a:p>
        </p:txBody>
      </p:sp>
      <p:sp>
        <p:nvSpPr>
          <p:cNvPr id="1039" name="Google Shape;1039;p118"/>
          <p:cNvSpPr txBox="1"/>
          <p:nvPr/>
        </p:nvSpPr>
        <p:spPr>
          <a:xfrm>
            <a:off x="6566775" y="4024375"/>
            <a:ext cx="2316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Help argument is </a:t>
            </a:r>
            <a:r>
              <a:rPr lang="en-GB" sz="1900">
                <a:solidFill>
                  <a:schemeClr val="dk1"/>
                </a:solidFill>
                <a:latin typeface="Source Sans Pro"/>
                <a:ea typeface="Source Sans Pro"/>
                <a:cs typeface="Source Sans Pro"/>
                <a:sym typeface="Source Sans Pro"/>
              </a:rPr>
              <a:t>coming</a:t>
            </a:r>
            <a:r>
              <a:rPr lang="en-GB" sz="1900">
                <a:solidFill>
                  <a:schemeClr val="dk1"/>
                </a:solidFill>
                <a:latin typeface="Source Sans Pro"/>
                <a:ea typeface="Source Sans Pro"/>
                <a:cs typeface="Source Sans Pro"/>
                <a:sym typeface="Source Sans Pro"/>
              </a:rPr>
              <a:t> by default</a:t>
            </a:r>
            <a:endParaRPr sz="1900">
              <a:solidFill>
                <a:schemeClr val="dk1"/>
              </a:solidFill>
              <a:latin typeface="Source Sans Pro"/>
              <a:ea typeface="Source Sans Pro"/>
              <a:cs typeface="Source Sans Pro"/>
              <a:sym typeface="Source Sans Pro"/>
            </a:endParaRPr>
          </a:p>
        </p:txBody>
      </p:sp>
      <p:sp>
        <p:nvSpPr>
          <p:cNvPr id="1040" name="Google Shape;1040;p118"/>
          <p:cNvSpPr txBox="1"/>
          <p:nvPr/>
        </p:nvSpPr>
        <p:spPr>
          <a:xfrm>
            <a:off x="6455475" y="1147675"/>
            <a:ext cx="2316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Description of the program</a:t>
            </a:r>
            <a:endParaRPr sz="1900">
              <a:solidFill>
                <a:schemeClr val="dk1"/>
              </a:solidFill>
              <a:latin typeface="Source Sans Pro"/>
              <a:ea typeface="Source Sans Pro"/>
              <a:cs typeface="Source Sans Pro"/>
              <a:sym typeface="Source Sans Pro"/>
            </a:endParaRPr>
          </a:p>
        </p:txBody>
      </p:sp>
      <p:sp>
        <p:nvSpPr>
          <p:cNvPr id="1041" name="Google Shape;1041;p118"/>
          <p:cNvSpPr txBox="1"/>
          <p:nvPr/>
        </p:nvSpPr>
        <p:spPr>
          <a:xfrm>
            <a:off x="3340925" y="4170625"/>
            <a:ext cx="1605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Epilog</a:t>
            </a:r>
            <a:endParaRPr sz="1900">
              <a:solidFill>
                <a:schemeClr val="dk1"/>
              </a:solidFill>
              <a:latin typeface="Source Sans Pro"/>
              <a:ea typeface="Source Sans Pro"/>
              <a:cs typeface="Source Sans Pro"/>
              <a:sym typeface="Source Sans Pro"/>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47" name="Google Shape;1047;p119"/>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048" name="Google Shape;1048;p119"/>
          <p:cNvSpPr txBox="1"/>
          <p:nvPr/>
        </p:nvSpPr>
        <p:spPr>
          <a:xfrm>
            <a:off x="135350" y="1175675"/>
            <a:ext cx="41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You just created your first CLI! But it is not very useful for the moment.</a:t>
            </a:r>
            <a:endParaRPr sz="1600">
              <a:solidFill>
                <a:schemeClr val="dk1"/>
              </a:solidFill>
              <a:latin typeface="Source Sans Pro"/>
              <a:ea typeface="Source Sans Pro"/>
              <a:cs typeface="Source Sans Pro"/>
              <a:sym typeface="Source Sans Pro"/>
            </a:endParaRPr>
          </a:p>
        </p:txBody>
      </p:sp>
      <p:sp>
        <p:nvSpPr>
          <p:cNvPr id="1049" name="Google Shape;1049;p119"/>
          <p:cNvSpPr txBox="1"/>
          <p:nvPr/>
        </p:nvSpPr>
        <p:spPr>
          <a:xfrm>
            <a:off x="906925" y="1927425"/>
            <a:ext cx="76383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Two types exist:</a:t>
            </a:r>
            <a:endParaRPr sz="19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 </a:t>
            </a:r>
            <a:r>
              <a:rPr i="1" lang="en-GB" sz="1900" u="sng">
                <a:solidFill>
                  <a:schemeClr val="dk1"/>
                </a:solidFill>
                <a:latin typeface="Source Sans Pro"/>
                <a:ea typeface="Source Sans Pro"/>
                <a:cs typeface="Source Sans Pro"/>
                <a:sym typeface="Source Sans Pro"/>
              </a:rPr>
              <a:t>Optional arguments</a:t>
            </a:r>
            <a:r>
              <a:rPr lang="en-GB" sz="1900">
                <a:solidFill>
                  <a:schemeClr val="dk1"/>
                </a:solidFill>
                <a:latin typeface="Source Sans Pro"/>
                <a:ea typeface="Source Sans Pro"/>
                <a:cs typeface="Source Sans Pro"/>
                <a:sym typeface="Source Sans Pro"/>
              </a:rPr>
              <a:t>: start by `-` or `--` and are called in the terminal by their name. They </a:t>
            </a:r>
            <a:r>
              <a:rPr b="1" lang="en-GB" sz="1900">
                <a:solidFill>
                  <a:srgbClr val="FF0000"/>
                </a:solidFill>
                <a:latin typeface="Source Sans Pro"/>
                <a:ea typeface="Source Sans Pro"/>
                <a:cs typeface="Source Sans Pro"/>
                <a:sym typeface="Source Sans Pro"/>
              </a:rPr>
              <a:t>can be ignored</a:t>
            </a:r>
            <a:r>
              <a:rPr lang="en-GB" sz="1900">
                <a:solidFill>
                  <a:schemeClr val="dk1"/>
                </a:solidFill>
                <a:latin typeface="Source Sans Pro"/>
                <a:ea typeface="Source Sans Pro"/>
                <a:cs typeface="Source Sans Pro"/>
                <a:sym typeface="Source Sans Pro"/>
              </a:rPr>
              <a:t> by the user.</a:t>
            </a:r>
            <a:endParaRPr sz="19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 </a:t>
            </a:r>
            <a:r>
              <a:rPr i="1" lang="en-GB" sz="1900" u="sng">
                <a:solidFill>
                  <a:schemeClr val="dk1"/>
                </a:solidFill>
                <a:latin typeface="Source Sans Pro"/>
                <a:ea typeface="Source Sans Pro"/>
                <a:cs typeface="Source Sans Pro"/>
                <a:sym typeface="Source Sans Pro"/>
              </a:rPr>
              <a:t>Positional arguments:</a:t>
            </a:r>
            <a:r>
              <a:rPr lang="en-GB" sz="1900">
                <a:solidFill>
                  <a:schemeClr val="dk1"/>
                </a:solidFill>
                <a:latin typeface="Source Sans Pro"/>
                <a:ea typeface="Source Sans Pro"/>
                <a:cs typeface="Source Sans Pro"/>
                <a:sym typeface="Source Sans Pro"/>
              </a:rPr>
              <a:t> Their name DO NOT start by `-` or `--`, the user </a:t>
            </a:r>
            <a:r>
              <a:rPr b="1" lang="en-GB" sz="1900">
                <a:solidFill>
                  <a:srgbClr val="FF0000"/>
                </a:solidFill>
                <a:latin typeface="Source Sans Pro"/>
                <a:ea typeface="Source Sans Pro"/>
                <a:cs typeface="Source Sans Pro"/>
                <a:sym typeface="Source Sans Pro"/>
              </a:rPr>
              <a:t>cannot ignore them</a:t>
            </a:r>
            <a:r>
              <a:rPr lang="en-GB" sz="1900">
                <a:solidFill>
                  <a:schemeClr val="dk1"/>
                </a:solidFill>
                <a:latin typeface="Source Sans Pro"/>
                <a:ea typeface="Source Sans Pro"/>
                <a:cs typeface="Source Sans Pro"/>
                <a:sym typeface="Source Sans Pro"/>
              </a:rPr>
              <a:t> and they are not to be called by their name (just the value needs to be passed).</a:t>
            </a:r>
            <a:endParaRPr sz="19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p:txBody>
      </p:sp>
      <p:sp>
        <p:nvSpPr>
          <p:cNvPr id="1050" name="Google Shape;1050;p119"/>
          <p:cNvSpPr txBox="1"/>
          <p:nvPr/>
        </p:nvSpPr>
        <p:spPr>
          <a:xfrm>
            <a:off x="4960425" y="12757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Let’s add arguments! </a:t>
            </a:r>
            <a:endParaRPr sz="1900">
              <a:solidFill>
                <a:schemeClr val="dk1"/>
              </a:solidFill>
              <a:latin typeface="Source Sans Pro"/>
              <a:ea typeface="Source Sans Pro"/>
              <a:cs typeface="Source Sans Pro"/>
              <a:sym typeface="Source Sans Pro"/>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56" name="Google Shape;1056;p120"/>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057" name="Google Shape;1057;p120"/>
          <p:cNvSpPr txBox="1"/>
          <p:nvPr/>
        </p:nvSpPr>
        <p:spPr>
          <a:xfrm>
            <a:off x="135350" y="1175675"/>
            <a:ext cx="41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You just created your first CLI! But it is not very useful for the moment.</a:t>
            </a:r>
            <a:endParaRPr sz="1600">
              <a:solidFill>
                <a:schemeClr val="dk1"/>
              </a:solidFill>
              <a:latin typeface="Source Sans Pro"/>
              <a:ea typeface="Source Sans Pro"/>
              <a:cs typeface="Source Sans Pro"/>
              <a:sym typeface="Source Sans Pro"/>
            </a:endParaRPr>
          </a:p>
        </p:txBody>
      </p:sp>
      <p:sp>
        <p:nvSpPr>
          <p:cNvPr id="1058" name="Google Shape;1058;p120"/>
          <p:cNvSpPr txBox="1"/>
          <p:nvPr/>
        </p:nvSpPr>
        <p:spPr>
          <a:xfrm>
            <a:off x="4960425" y="12757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Let’s add arguments! </a:t>
            </a:r>
            <a:endParaRPr sz="1900">
              <a:solidFill>
                <a:schemeClr val="dk1"/>
              </a:solidFill>
              <a:latin typeface="Source Sans Pro"/>
              <a:ea typeface="Source Sans Pro"/>
              <a:cs typeface="Source Sans Pro"/>
              <a:sym typeface="Source Sans Pro"/>
            </a:endParaRPr>
          </a:p>
        </p:txBody>
      </p:sp>
      <p:pic>
        <p:nvPicPr>
          <p:cNvPr id="1059" name="Google Shape;1059;p120"/>
          <p:cNvPicPr preferRelativeResize="0"/>
          <p:nvPr/>
        </p:nvPicPr>
        <p:blipFill>
          <a:blip r:embed="rId3">
            <a:alphaModFix/>
          </a:blip>
          <a:stretch>
            <a:fillRect/>
          </a:stretch>
        </p:blipFill>
        <p:spPr>
          <a:xfrm>
            <a:off x="702375" y="2571750"/>
            <a:ext cx="7258050" cy="1390650"/>
          </a:xfrm>
          <a:prstGeom prst="rect">
            <a:avLst/>
          </a:prstGeom>
          <a:noFill/>
          <a:ln>
            <a:noFill/>
          </a:ln>
        </p:spPr>
      </p:pic>
      <p:sp>
        <p:nvSpPr>
          <p:cNvPr id="1060" name="Google Shape;1060;p120"/>
          <p:cNvSpPr txBox="1"/>
          <p:nvPr/>
        </p:nvSpPr>
        <p:spPr>
          <a:xfrm>
            <a:off x="672675" y="2133700"/>
            <a:ext cx="6732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In practice ( before the line </a:t>
            </a:r>
            <a:r>
              <a:rPr i="1" lang="en-GB" sz="1900">
                <a:solidFill>
                  <a:srgbClr val="ADADAD"/>
                </a:solidFill>
                <a:latin typeface="Source Sans Pro"/>
                <a:ea typeface="Source Sans Pro"/>
                <a:cs typeface="Source Sans Pro"/>
                <a:sym typeface="Source Sans Pro"/>
              </a:rPr>
              <a:t>args = parser.parse_args()</a:t>
            </a:r>
            <a:r>
              <a:rPr lang="en-GB" sz="1900">
                <a:solidFill>
                  <a:schemeClr val="dk1"/>
                </a:solidFill>
                <a:latin typeface="Source Sans Pro"/>
                <a:ea typeface="Source Sans Pro"/>
                <a:cs typeface="Source Sans Pro"/>
                <a:sym typeface="Source Sans Pro"/>
              </a:rPr>
              <a:t> </a:t>
            </a:r>
            <a:r>
              <a:rPr lang="en-GB" sz="1900">
                <a:solidFill>
                  <a:schemeClr val="dk1"/>
                </a:solidFill>
                <a:latin typeface="Source Sans Pro"/>
                <a:ea typeface="Source Sans Pro"/>
                <a:cs typeface="Source Sans Pro"/>
                <a:sym typeface="Source Sans Pro"/>
              </a:rPr>
              <a:t>):</a:t>
            </a:r>
            <a:endParaRPr sz="1900">
              <a:solidFill>
                <a:schemeClr val="dk1"/>
              </a:solidFill>
              <a:latin typeface="Source Sans Pro"/>
              <a:ea typeface="Source Sans Pro"/>
              <a:cs typeface="Source Sans Pro"/>
              <a:sym typeface="Source Sans Pr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66" name="Google Shape;1066;p121"/>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067" name="Google Shape;1067;p121"/>
          <p:cNvSpPr txBox="1"/>
          <p:nvPr/>
        </p:nvSpPr>
        <p:spPr>
          <a:xfrm>
            <a:off x="135350" y="1175675"/>
            <a:ext cx="41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You just created your first CLI! But it is not very useful for the moment.</a:t>
            </a:r>
            <a:endParaRPr sz="1600">
              <a:solidFill>
                <a:schemeClr val="dk1"/>
              </a:solidFill>
              <a:latin typeface="Source Sans Pro"/>
              <a:ea typeface="Source Sans Pro"/>
              <a:cs typeface="Source Sans Pro"/>
              <a:sym typeface="Source Sans Pro"/>
            </a:endParaRPr>
          </a:p>
        </p:txBody>
      </p:sp>
      <p:sp>
        <p:nvSpPr>
          <p:cNvPr id="1068" name="Google Shape;1068;p121"/>
          <p:cNvSpPr txBox="1"/>
          <p:nvPr/>
        </p:nvSpPr>
        <p:spPr>
          <a:xfrm>
            <a:off x="4960425" y="12757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Let’s add arguments! </a:t>
            </a:r>
            <a:endParaRPr sz="1900">
              <a:solidFill>
                <a:schemeClr val="dk1"/>
              </a:solidFill>
              <a:latin typeface="Source Sans Pro"/>
              <a:ea typeface="Source Sans Pro"/>
              <a:cs typeface="Source Sans Pro"/>
              <a:sym typeface="Source Sans Pro"/>
            </a:endParaRPr>
          </a:p>
        </p:txBody>
      </p:sp>
      <p:pic>
        <p:nvPicPr>
          <p:cNvPr id="1069" name="Google Shape;1069;p121"/>
          <p:cNvPicPr preferRelativeResize="0"/>
          <p:nvPr/>
        </p:nvPicPr>
        <p:blipFill>
          <a:blip r:embed="rId3">
            <a:alphaModFix/>
          </a:blip>
          <a:stretch>
            <a:fillRect/>
          </a:stretch>
        </p:blipFill>
        <p:spPr>
          <a:xfrm>
            <a:off x="1891375" y="1976700"/>
            <a:ext cx="5449721" cy="2985925"/>
          </a:xfrm>
          <a:prstGeom prst="rect">
            <a:avLst/>
          </a:prstGeom>
          <a:noFill/>
          <a:ln>
            <a:noFill/>
          </a:ln>
        </p:spPr>
      </p:pic>
      <p:sp>
        <p:nvSpPr>
          <p:cNvPr id="1070" name="Google Shape;1070;p121"/>
          <p:cNvSpPr txBox="1"/>
          <p:nvPr/>
        </p:nvSpPr>
        <p:spPr>
          <a:xfrm>
            <a:off x="5013075" y="278227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Mandatory arguments</a:t>
            </a:r>
            <a:endParaRPr sz="1900">
              <a:solidFill>
                <a:schemeClr val="dk1"/>
              </a:solidFill>
              <a:latin typeface="Source Sans Pro"/>
              <a:ea typeface="Source Sans Pro"/>
              <a:cs typeface="Source Sans Pro"/>
              <a:sym typeface="Source Sans Pro"/>
            </a:endParaRPr>
          </a:p>
        </p:txBody>
      </p:sp>
      <p:sp>
        <p:nvSpPr>
          <p:cNvPr id="1071" name="Google Shape;1071;p121"/>
          <p:cNvSpPr txBox="1"/>
          <p:nvPr/>
        </p:nvSpPr>
        <p:spPr>
          <a:xfrm>
            <a:off x="176575" y="3775650"/>
            <a:ext cx="2182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Non-</a:t>
            </a:r>
            <a:r>
              <a:rPr lang="en-GB" sz="1900">
                <a:solidFill>
                  <a:schemeClr val="dk1"/>
                </a:solidFill>
                <a:latin typeface="Source Sans Pro"/>
                <a:ea typeface="Source Sans Pro"/>
                <a:cs typeface="Source Sans Pro"/>
                <a:sym typeface="Source Sans Pro"/>
              </a:rPr>
              <a:t>Mandatory arguments</a:t>
            </a:r>
            <a:endParaRPr sz="1900">
              <a:solidFill>
                <a:schemeClr val="dk1"/>
              </a:solidFill>
              <a:latin typeface="Source Sans Pro"/>
              <a:ea typeface="Source Sans Pro"/>
              <a:cs typeface="Source Sans Pro"/>
              <a:sym typeface="Source Sans Pro"/>
            </a:endParaRPr>
          </a:p>
        </p:txBody>
      </p:sp>
      <p:cxnSp>
        <p:nvCxnSpPr>
          <p:cNvPr id="1072" name="Google Shape;1072;p121"/>
          <p:cNvCxnSpPr/>
          <p:nvPr/>
        </p:nvCxnSpPr>
        <p:spPr>
          <a:xfrm rot="10800000">
            <a:off x="3927000" y="2957650"/>
            <a:ext cx="1085100" cy="35700"/>
          </a:xfrm>
          <a:prstGeom prst="straightConnector1">
            <a:avLst/>
          </a:prstGeom>
          <a:noFill/>
          <a:ln cap="flat" cmpd="sng" w="9525">
            <a:solidFill>
              <a:srgbClr val="FF0000"/>
            </a:solidFill>
            <a:prstDash val="solid"/>
            <a:round/>
            <a:headEnd len="med" w="med" type="none"/>
            <a:tailEnd len="med" w="med" type="triangle"/>
          </a:ln>
        </p:spPr>
      </p:cxnSp>
      <p:cxnSp>
        <p:nvCxnSpPr>
          <p:cNvPr id="1073" name="Google Shape;1073;p121"/>
          <p:cNvCxnSpPr/>
          <p:nvPr/>
        </p:nvCxnSpPr>
        <p:spPr>
          <a:xfrm flipH="1" rot="10800000">
            <a:off x="1076175" y="3663275"/>
            <a:ext cx="891000" cy="206700"/>
          </a:xfrm>
          <a:prstGeom prst="straightConnector1">
            <a:avLst/>
          </a:prstGeom>
          <a:noFill/>
          <a:ln cap="flat" cmpd="sng" w="9525">
            <a:solidFill>
              <a:srgbClr val="FF0000"/>
            </a:solidFill>
            <a:prstDash val="solid"/>
            <a:round/>
            <a:headEnd len="med" w="med" type="none"/>
            <a:tailEnd len="med" w="med" type="triangle"/>
          </a:ln>
        </p:spPr>
      </p:cxnSp>
      <p:sp>
        <p:nvSpPr>
          <p:cNvPr id="1074" name="Google Shape;1074;p121"/>
          <p:cNvSpPr/>
          <p:nvPr/>
        </p:nvSpPr>
        <p:spPr>
          <a:xfrm>
            <a:off x="1967175" y="2701150"/>
            <a:ext cx="1845900" cy="726900"/>
          </a:xfrm>
          <a:prstGeom prst="rect">
            <a:avLst/>
          </a:prstGeom>
          <a:noFill/>
          <a:ln cap="flat" cmpd="sng" w="1905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75" name="Google Shape;1075;p121"/>
          <p:cNvSpPr/>
          <p:nvPr/>
        </p:nvSpPr>
        <p:spPr>
          <a:xfrm>
            <a:off x="1967175" y="3552000"/>
            <a:ext cx="4489800" cy="993000"/>
          </a:xfrm>
          <a:prstGeom prst="rect">
            <a:avLst/>
          </a:prstGeom>
          <a:noFill/>
          <a:ln cap="flat" cmpd="sng" w="1905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81" name="Google Shape;1081;p122"/>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082" name="Google Shape;1082;p122"/>
          <p:cNvSpPr txBox="1"/>
          <p:nvPr/>
        </p:nvSpPr>
        <p:spPr>
          <a:xfrm>
            <a:off x="135350" y="1175675"/>
            <a:ext cx="41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You just created your first CLI! But it is not very useful for the moment.</a:t>
            </a:r>
            <a:endParaRPr sz="1600">
              <a:solidFill>
                <a:schemeClr val="dk1"/>
              </a:solidFill>
              <a:latin typeface="Source Sans Pro"/>
              <a:ea typeface="Source Sans Pro"/>
              <a:cs typeface="Source Sans Pro"/>
              <a:sym typeface="Source Sans Pro"/>
            </a:endParaRPr>
          </a:p>
        </p:txBody>
      </p:sp>
      <p:sp>
        <p:nvSpPr>
          <p:cNvPr id="1083" name="Google Shape;1083;p122"/>
          <p:cNvSpPr txBox="1"/>
          <p:nvPr/>
        </p:nvSpPr>
        <p:spPr>
          <a:xfrm>
            <a:off x="4960425" y="12757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Let’s add arguments! </a:t>
            </a:r>
            <a:endParaRPr sz="1900">
              <a:solidFill>
                <a:schemeClr val="dk1"/>
              </a:solidFill>
              <a:latin typeface="Source Sans Pro"/>
              <a:ea typeface="Source Sans Pro"/>
              <a:cs typeface="Source Sans Pro"/>
              <a:sym typeface="Source Sans Pro"/>
            </a:endParaRPr>
          </a:p>
        </p:txBody>
      </p:sp>
      <p:sp>
        <p:nvSpPr>
          <p:cNvPr id="1084" name="Google Shape;1084;p122"/>
          <p:cNvSpPr txBox="1"/>
          <p:nvPr/>
        </p:nvSpPr>
        <p:spPr>
          <a:xfrm>
            <a:off x="1089950" y="1940275"/>
            <a:ext cx="6732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Like this, the help is not very helpful. We don’t know what the argument are there for. → Help the user!</a:t>
            </a:r>
            <a:endParaRPr sz="1900">
              <a:solidFill>
                <a:schemeClr val="dk1"/>
              </a:solidFill>
              <a:latin typeface="Source Sans Pro"/>
              <a:ea typeface="Source Sans Pro"/>
              <a:cs typeface="Source Sans Pro"/>
              <a:sym typeface="Source Sans Pro"/>
            </a:endParaRPr>
          </a:p>
        </p:txBody>
      </p:sp>
      <p:pic>
        <p:nvPicPr>
          <p:cNvPr id="1085" name="Google Shape;1085;p122"/>
          <p:cNvPicPr preferRelativeResize="0"/>
          <p:nvPr/>
        </p:nvPicPr>
        <p:blipFill>
          <a:blip r:embed="rId3">
            <a:alphaModFix/>
          </a:blip>
          <a:stretch>
            <a:fillRect/>
          </a:stretch>
        </p:blipFill>
        <p:spPr>
          <a:xfrm>
            <a:off x="152400" y="3453025"/>
            <a:ext cx="8839200" cy="1093423"/>
          </a:xfrm>
          <a:prstGeom prst="rect">
            <a:avLst/>
          </a:prstGeom>
          <a:noFill/>
          <a:ln>
            <a:noFill/>
          </a:ln>
        </p:spPr>
      </p:pic>
      <p:sp>
        <p:nvSpPr>
          <p:cNvPr id="1086" name="Google Shape;1086;p122"/>
          <p:cNvSpPr txBox="1"/>
          <p:nvPr/>
        </p:nvSpPr>
        <p:spPr>
          <a:xfrm>
            <a:off x="4572000" y="2806825"/>
            <a:ext cx="4162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Description for each argument</a:t>
            </a:r>
            <a:endParaRPr sz="1900">
              <a:solidFill>
                <a:schemeClr val="dk1"/>
              </a:solidFill>
              <a:latin typeface="Source Sans Pro"/>
              <a:ea typeface="Source Sans Pro"/>
              <a:cs typeface="Source Sans Pro"/>
              <a:sym typeface="Source Sans Pro"/>
            </a:endParaRPr>
          </a:p>
        </p:txBody>
      </p:sp>
      <p:cxnSp>
        <p:nvCxnSpPr>
          <p:cNvPr id="1087" name="Google Shape;1087;p122"/>
          <p:cNvCxnSpPr>
            <a:stCxn id="1086" idx="1"/>
          </p:cNvCxnSpPr>
          <p:nvPr/>
        </p:nvCxnSpPr>
        <p:spPr>
          <a:xfrm flipH="1">
            <a:off x="2836500" y="3045325"/>
            <a:ext cx="1735500" cy="468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93" name="Google Shape;1093;p123"/>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094" name="Google Shape;1094;p123"/>
          <p:cNvSpPr txBox="1"/>
          <p:nvPr/>
        </p:nvSpPr>
        <p:spPr>
          <a:xfrm>
            <a:off x="135350" y="1175675"/>
            <a:ext cx="41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You just created your first CLI! But it is not very useful for the moment.</a:t>
            </a:r>
            <a:endParaRPr sz="1600">
              <a:solidFill>
                <a:schemeClr val="dk1"/>
              </a:solidFill>
              <a:latin typeface="Source Sans Pro"/>
              <a:ea typeface="Source Sans Pro"/>
              <a:cs typeface="Source Sans Pro"/>
              <a:sym typeface="Source Sans Pro"/>
            </a:endParaRPr>
          </a:p>
        </p:txBody>
      </p:sp>
      <p:sp>
        <p:nvSpPr>
          <p:cNvPr id="1095" name="Google Shape;1095;p123"/>
          <p:cNvSpPr txBox="1"/>
          <p:nvPr/>
        </p:nvSpPr>
        <p:spPr>
          <a:xfrm>
            <a:off x="4960425" y="12757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Let’s add arguments! </a:t>
            </a:r>
            <a:endParaRPr sz="1900">
              <a:solidFill>
                <a:schemeClr val="dk1"/>
              </a:solidFill>
              <a:latin typeface="Source Sans Pro"/>
              <a:ea typeface="Source Sans Pro"/>
              <a:cs typeface="Source Sans Pro"/>
              <a:sym typeface="Source Sans Pro"/>
            </a:endParaRPr>
          </a:p>
        </p:txBody>
      </p:sp>
      <p:sp>
        <p:nvSpPr>
          <p:cNvPr id="1096" name="Google Shape;1096;p123"/>
          <p:cNvSpPr txBox="1"/>
          <p:nvPr/>
        </p:nvSpPr>
        <p:spPr>
          <a:xfrm>
            <a:off x="305325" y="2926525"/>
            <a:ext cx="6952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rgbClr val="ADADAD"/>
                </a:solidFill>
                <a:latin typeface="Source Sans Pro"/>
                <a:ea typeface="Source Sans Pro"/>
                <a:cs typeface="Source Sans Pro"/>
                <a:sym typeface="Source Sans Pro"/>
              </a:rPr>
              <a:t>‘a</a:t>
            </a:r>
            <a:r>
              <a:rPr lang="en-GB" sz="1900">
                <a:solidFill>
                  <a:srgbClr val="ADADAD"/>
                </a:solidFill>
                <a:latin typeface="Source Sans Pro"/>
                <a:ea typeface="Source Sans Pro"/>
                <a:cs typeface="Source Sans Pro"/>
                <a:sym typeface="Source Sans Pro"/>
              </a:rPr>
              <a:t>ctions’</a:t>
            </a:r>
            <a:r>
              <a:rPr lang="en-GB" sz="1900">
                <a:solidFill>
                  <a:schemeClr val="dk1"/>
                </a:solidFill>
                <a:latin typeface="Source Sans Pro"/>
                <a:ea typeface="Source Sans Pro"/>
                <a:cs typeface="Source Sans Pro"/>
                <a:sym typeface="Source Sans Pro"/>
              </a:rPr>
              <a:t>: allows you to store boolean values</a:t>
            </a:r>
            <a:endParaRPr sz="1900">
              <a:solidFill>
                <a:schemeClr val="dk1"/>
              </a:solidFill>
              <a:latin typeface="Source Sans Pro"/>
              <a:ea typeface="Source Sans Pro"/>
              <a:cs typeface="Source Sans Pro"/>
              <a:sym typeface="Source Sans Pro"/>
            </a:endParaRPr>
          </a:p>
          <a:p>
            <a:pPr indent="45720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 ex: </a:t>
            </a:r>
            <a:r>
              <a:rPr i="1" lang="en-GB" sz="1600">
                <a:solidFill>
                  <a:srgbClr val="0097A7"/>
                </a:solidFill>
                <a:latin typeface="Source Sans Pro"/>
                <a:ea typeface="Source Sans Pro"/>
                <a:cs typeface="Source Sans Pro"/>
                <a:sym typeface="Source Sans Pro"/>
              </a:rPr>
              <a:t>parser.add_argument(‘-x’, </a:t>
            </a:r>
            <a:r>
              <a:rPr b="1" i="1" lang="en-GB" sz="1600">
                <a:solidFill>
                  <a:srgbClr val="0097A7"/>
                </a:solidFill>
                <a:latin typeface="Source Sans Pro"/>
                <a:ea typeface="Source Sans Pro"/>
                <a:cs typeface="Source Sans Pro"/>
                <a:sym typeface="Source Sans Pro"/>
              </a:rPr>
              <a:t>action=’store_true’</a:t>
            </a:r>
            <a:r>
              <a:rPr i="1" lang="en-GB" sz="1600">
                <a:solidFill>
                  <a:srgbClr val="0097A7"/>
                </a:solidFill>
                <a:latin typeface="Source Sans Pro"/>
                <a:ea typeface="Source Sans Pro"/>
                <a:cs typeface="Source Sans Pro"/>
                <a:sym typeface="Source Sans Pro"/>
              </a:rPr>
              <a:t>)</a:t>
            </a:r>
            <a:endParaRPr i="1" sz="1600">
              <a:solidFill>
                <a:srgbClr val="0097A7"/>
              </a:solidFill>
              <a:latin typeface="Source Sans Pro"/>
              <a:ea typeface="Source Sans Pro"/>
              <a:cs typeface="Source Sans Pro"/>
              <a:sym typeface="Source Sans Pro"/>
            </a:endParaRPr>
          </a:p>
        </p:txBody>
      </p:sp>
      <p:sp>
        <p:nvSpPr>
          <p:cNvPr id="1097" name="Google Shape;1097;p123"/>
          <p:cNvSpPr txBox="1"/>
          <p:nvPr/>
        </p:nvSpPr>
        <p:spPr>
          <a:xfrm>
            <a:off x="305325" y="3822875"/>
            <a:ext cx="8653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rgbClr val="ADADAD"/>
                </a:solidFill>
                <a:latin typeface="Source Sans Pro"/>
                <a:ea typeface="Source Sans Pro"/>
                <a:cs typeface="Source Sans Pro"/>
                <a:sym typeface="Source Sans Pro"/>
              </a:rPr>
              <a:t>‘default’</a:t>
            </a:r>
            <a:r>
              <a:rPr lang="en-GB" sz="1900">
                <a:solidFill>
                  <a:schemeClr val="dk1"/>
                </a:solidFill>
                <a:latin typeface="Source Sans Pro"/>
                <a:ea typeface="Source Sans Pro"/>
                <a:cs typeface="Source Sans Pro"/>
                <a:sym typeface="Source Sans Pro"/>
              </a:rPr>
              <a:t>: allows you to add a default value to the argument in case the user does not use it. </a:t>
            </a:r>
            <a:endParaRPr sz="1900">
              <a:solidFill>
                <a:schemeClr val="dk1"/>
              </a:solidFill>
              <a:latin typeface="Source Sans Pro"/>
              <a:ea typeface="Source Sans Pro"/>
              <a:cs typeface="Source Sans Pro"/>
              <a:sym typeface="Source Sans Pro"/>
            </a:endParaRPr>
          </a:p>
          <a:p>
            <a:pPr indent="45720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 ex: </a:t>
            </a:r>
            <a:r>
              <a:rPr i="1" lang="en-GB" sz="1600">
                <a:solidFill>
                  <a:srgbClr val="0097A7"/>
                </a:solidFill>
                <a:latin typeface="Source Sans Pro"/>
                <a:ea typeface="Source Sans Pro"/>
                <a:cs typeface="Source Sans Pro"/>
                <a:sym typeface="Source Sans Pro"/>
              </a:rPr>
              <a:t>parser.add_argument(‘-x’, </a:t>
            </a:r>
            <a:r>
              <a:rPr b="1" i="1" lang="en-GB" sz="1600">
                <a:solidFill>
                  <a:srgbClr val="0097A7"/>
                </a:solidFill>
                <a:latin typeface="Source Sans Pro"/>
                <a:ea typeface="Source Sans Pro"/>
                <a:cs typeface="Source Sans Pro"/>
                <a:sym typeface="Source Sans Pro"/>
              </a:rPr>
              <a:t>default=5</a:t>
            </a:r>
            <a:r>
              <a:rPr i="1" lang="en-GB" sz="1600">
                <a:solidFill>
                  <a:srgbClr val="0097A7"/>
                </a:solidFill>
                <a:latin typeface="Source Sans Pro"/>
                <a:ea typeface="Source Sans Pro"/>
                <a:cs typeface="Source Sans Pro"/>
                <a:sym typeface="Source Sans Pro"/>
              </a:rPr>
              <a:t>)</a:t>
            </a:r>
            <a:endParaRPr sz="1900">
              <a:solidFill>
                <a:schemeClr val="dk1"/>
              </a:solidFill>
              <a:latin typeface="Source Sans Pro"/>
              <a:ea typeface="Source Sans Pro"/>
              <a:cs typeface="Source Sans Pro"/>
              <a:sym typeface="Source Sans Pro"/>
            </a:endParaRPr>
          </a:p>
        </p:txBody>
      </p:sp>
      <p:sp>
        <p:nvSpPr>
          <p:cNvPr id="1098" name="Google Shape;1098;p123"/>
          <p:cNvSpPr txBox="1"/>
          <p:nvPr/>
        </p:nvSpPr>
        <p:spPr>
          <a:xfrm>
            <a:off x="418125" y="1954875"/>
            <a:ext cx="8427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For the moment, the user can pass whatever values and they would be accepted. It is possible to tune the argument a little bit more:</a:t>
            </a:r>
            <a:endParaRPr sz="1900">
              <a:solidFill>
                <a:schemeClr val="dk1"/>
              </a:solidFill>
              <a:latin typeface="Source Sans Pro"/>
              <a:ea typeface="Source Sans Pro"/>
              <a:cs typeface="Source Sans Pro"/>
              <a:sym typeface="Source Sans Pr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04" name="Google Shape;1104;p124"/>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105" name="Google Shape;1105;p124"/>
          <p:cNvSpPr txBox="1"/>
          <p:nvPr/>
        </p:nvSpPr>
        <p:spPr>
          <a:xfrm>
            <a:off x="135350" y="1175675"/>
            <a:ext cx="41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You just created your first CLI! But it is not very useful for the moment.</a:t>
            </a:r>
            <a:endParaRPr sz="1600">
              <a:solidFill>
                <a:schemeClr val="dk1"/>
              </a:solidFill>
              <a:latin typeface="Source Sans Pro"/>
              <a:ea typeface="Source Sans Pro"/>
              <a:cs typeface="Source Sans Pro"/>
              <a:sym typeface="Source Sans Pro"/>
            </a:endParaRPr>
          </a:p>
        </p:txBody>
      </p:sp>
      <p:sp>
        <p:nvSpPr>
          <p:cNvPr id="1106" name="Google Shape;1106;p124"/>
          <p:cNvSpPr txBox="1"/>
          <p:nvPr/>
        </p:nvSpPr>
        <p:spPr>
          <a:xfrm>
            <a:off x="4960425" y="12757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Let’s add arguments! </a:t>
            </a:r>
            <a:endParaRPr sz="1900">
              <a:solidFill>
                <a:schemeClr val="dk1"/>
              </a:solidFill>
              <a:latin typeface="Source Sans Pro"/>
              <a:ea typeface="Source Sans Pro"/>
              <a:cs typeface="Source Sans Pro"/>
              <a:sym typeface="Source Sans Pro"/>
            </a:endParaRPr>
          </a:p>
        </p:txBody>
      </p:sp>
      <p:sp>
        <p:nvSpPr>
          <p:cNvPr id="1107" name="Google Shape;1107;p124"/>
          <p:cNvSpPr txBox="1"/>
          <p:nvPr/>
        </p:nvSpPr>
        <p:spPr>
          <a:xfrm>
            <a:off x="305325" y="2926525"/>
            <a:ext cx="6952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rgbClr val="ADADAD"/>
                </a:solidFill>
                <a:latin typeface="Source Sans Pro"/>
                <a:ea typeface="Source Sans Pro"/>
                <a:cs typeface="Source Sans Pro"/>
                <a:sym typeface="Source Sans Pro"/>
              </a:rPr>
              <a:t>‘type’</a:t>
            </a:r>
            <a:r>
              <a:rPr lang="en-GB" sz="1900">
                <a:solidFill>
                  <a:schemeClr val="dk1"/>
                </a:solidFill>
                <a:latin typeface="Source Sans Pro"/>
                <a:ea typeface="Source Sans Pro"/>
                <a:cs typeface="Source Sans Pro"/>
                <a:sym typeface="Source Sans Pro"/>
              </a:rPr>
              <a:t>: enforce the type of value that the user must give</a:t>
            </a:r>
            <a:endParaRPr sz="1900">
              <a:solidFill>
                <a:schemeClr val="dk1"/>
              </a:solidFill>
              <a:latin typeface="Source Sans Pro"/>
              <a:ea typeface="Source Sans Pro"/>
              <a:cs typeface="Source Sans Pro"/>
              <a:sym typeface="Source Sans Pro"/>
            </a:endParaRPr>
          </a:p>
          <a:p>
            <a:pPr indent="45720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 ex: </a:t>
            </a:r>
            <a:r>
              <a:rPr i="1" lang="en-GB" sz="1600">
                <a:solidFill>
                  <a:srgbClr val="0097A7"/>
                </a:solidFill>
                <a:latin typeface="Source Sans Pro"/>
                <a:ea typeface="Source Sans Pro"/>
                <a:cs typeface="Source Sans Pro"/>
                <a:sym typeface="Source Sans Pro"/>
              </a:rPr>
              <a:t>parser.add_argument(‘-x’, </a:t>
            </a:r>
            <a:r>
              <a:rPr b="1" i="1" lang="en-GB" sz="1600">
                <a:solidFill>
                  <a:srgbClr val="0097A7"/>
                </a:solidFill>
                <a:latin typeface="Source Sans Pro"/>
                <a:ea typeface="Source Sans Pro"/>
                <a:cs typeface="Source Sans Pro"/>
                <a:sym typeface="Source Sans Pro"/>
              </a:rPr>
              <a:t>type=int</a:t>
            </a:r>
            <a:r>
              <a:rPr i="1" lang="en-GB" sz="1600">
                <a:solidFill>
                  <a:srgbClr val="0097A7"/>
                </a:solidFill>
                <a:latin typeface="Source Sans Pro"/>
                <a:ea typeface="Source Sans Pro"/>
                <a:cs typeface="Source Sans Pro"/>
                <a:sym typeface="Source Sans Pro"/>
              </a:rPr>
              <a:t>)</a:t>
            </a:r>
            <a:endParaRPr i="1" sz="1600">
              <a:solidFill>
                <a:srgbClr val="0097A7"/>
              </a:solidFill>
              <a:latin typeface="Source Sans Pro"/>
              <a:ea typeface="Source Sans Pro"/>
              <a:cs typeface="Source Sans Pro"/>
              <a:sym typeface="Source Sans Pro"/>
            </a:endParaRPr>
          </a:p>
        </p:txBody>
      </p:sp>
      <p:sp>
        <p:nvSpPr>
          <p:cNvPr id="1108" name="Google Shape;1108;p124"/>
          <p:cNvSpPr txBox="1"/>
          <p:nvPr/>
        </p:nvSpPr>
        <p:spPr>
          <a:xfrm>
            <a:off x="305325" y="3822875"/>
            <a:ext cx="8653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rgbClr val="ADADAD"/>
                </a:solidFill>
                <a:latin typeface="Source Sans Pro"/>
                <a:ea typeface="Source Sans Pro"/>
                <a:cs typeface="Source Sans Pro"/>
                <a:sym typeface="Source Sans Pro"/>
              </a:rPr>
              <a:t>‘choices’</a:t>
            </a:r>
            <a:r>
              <a:rPr lang="en-GB" sz="1900">
                <a:solidFill>
                  <a:schemeClr val="dk1"/>
                </a:solidFill>
                <a:latin typeface="Source Sans Pro"/>
                <a:ea typeface="Source Sans Pro"/>
                <a:cs typeface="Source Sans Pro"/>
                <a:sym typeface="Source Sans Pro"/>
              </a:rPr>
              <a:t>: Enforce the value to be passed to be amongst a list of allowed values </a:t>
            </a:r>
            <a:endParaRPr sz="1900">
              <a:solidFill>
                <a:schemeClr val="dk1"/>
              </a:solidFill>
              <a:latin typeface="Source Sans Pro"/>
              <a:ea typeface="Source Sans Pro"/>
              <a:cs typeface="Source Sans Pro"/>
              <a:sym typeface="Source Sans Pro"/>
            </a:endParaRPr>
          </a:p>
          <a:p>
            <a:pPr indent="45720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 ex: </a:t>
            </a:r>
            <a:r>
              <a:rPr i="1" lang="en-GB" sz="1600">
                <a:solidFill>
                  <a:srgbClr val="0097A7"/>
                </a:solidFill>
                <a:latin typeface="Source Sans Pro"/>
                <a:ea typeface="Source Sans Pro"/>
                <a:cs typeface="Source Sans Pro"/>
                <a:sym typeface="Source Sans Pro"/>
              </a:rPr>
              <a:t>parser.add_argument(‘-x’, </a:t>
            </a:r>
            <a:r>
              <a:rPr b="1" i="1" lang="en-GB" sz="1600">
                <a:solidFill>
                  <a:srgbClr val="0097A7"/>
                </a:solidFill>
                <a:latin typeface="Source Sans Pro"/>
                <a:ea typeface="Source Sans Pro"/>
                <a:cs typeface="Source Sans Pro"/>
                <a:sym typeface="Source Sans Pro"/>
              </a:rPr>
              <a:t>choices=[‘blue’, ‘red’, ‘green’]</a:t>
            </a:r>
            <a:r>
              <a:rPr i="1" lang="en-GB" sz="1600">
                <a:solidFill>
                  <a:srgbClr val="0097A7"/>
                </a:solidFill>
                <a:latin typeface="Source Sans Pro"/>
                <a:ea typeface="Source Sans Pro"/>
                <a:cs typeface="Source Sans Pro"/>
                <a:sym typeface="Source Sans Pro"/>
              </a:rPr>
              <a:t>)</a:t>
            </a:r>
            <a:endParaRPr sz="1900">
              <a:solidFill>
                <a:schemeClr val="dk1"/>
              </a:solidFill>
              <a:latin typeface="Source Sans Pro"/>
              <a:ea typeface="Source Sans Pro"/>
              <a:cs typeface="Source Sans Pro"/>
              <a:sym typeface="Source Sans Pro"/>
            </a:endParaRPr>
          </a:p>
        </p:txBody>
      </p:sp>
      <p:sp>
        <p:nvSpPr>
          <p:cNvPr id="1109" name="Google Shape;1109;p124"/>
          <p:cNvSpPr txBox="1"/>
          <p:nvPr/>
        </p:nvSpPr>
        <p:spPr>
          <a:xfrm>
            <a:off x="418125" y="1954875"/>
            <a:ext cx="8427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For the moment, the user can pass whatever values and they would be accepted. It is possible to tune the argument a little bit more:</a:t>
            </a:r>
            <a:endParaRPr sz="1900">
              <a:solidFill>
                <a:schemeClr val="dk1"/>
              </a:solidFill>
              <a:latin typeface="Source Sans Pro"/>
              <a:ea typeface="Source Sans Pro"/>
              <a:cs typeface="Source Sans Pro"/>
              <a:sym typeface="Source Sans Pr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15" name="Google Shape;1115;p125"/>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116" name="Google Shape;1116;p125"/>
          <p:cNvSpPr txBox="1"/>
          <p:nvPr/>
        </p:nvSpPr>
        <p:spPr>
          <a:xfrm>
            <a:off x="135350" y="1175675"/>
            <a:ext cx="41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You just created your first CLI! But it is not very useful for the moment.</a:t>
            </a:r>
            <a:endParaRPr sz="1600">
              <a:solidFill>
                <a:schemeClr val="dk1"/>
              </a:solidFill>
              <a:latin typeface="Source Sans Pro"/>
              <a:ea typeface="Source Sans Pro"/>
              <a:cs typeface="Source Sans Pro"/>
              <a:sym typeface="Source Sans Pro"/>
            </a:endParaRPr>
          </a:p>
        </p:txBody>
      </p:sp>
      <p:sp>
        <p:nvSpPr>
          <p:cNvPr id="1117" name="Google Shape;1117;p125"/>
          <p:cNvSpPr txBox="1"/>
          <p:nvPr/>
        </p:nvSpPr>
        <p:spPr>
          <a:xfrm>
            <a:off x="418125" y="1954875"/>
            <a:ext cx="8427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Now we must get the values from the CLI!</a:t>
            </a:r>
            <a:endParaRPr sz="19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We already know that line:</a:t>
            </a:r>
            <a:endParaRPr sz="19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Everything is in </a:t>
            </a:r>
            <a:r>
              <a:rPr lang="en-GB" sz="1900">
                <a:solidFill>
                  <a:srgbClr val="ADADAD"/>
                </a:solidFill>
                <a:latin typeface="Source Sans Pro"/>
                <a:ea typeface="Source Sans Pro"/>
                <a:cs typeface="Source Sans Pro"/>
                <a:sym typeface="Source Sans Pro"/>
              </a:rPr>
              <a:t>‘args’:</a:t>
            </a:r>
            <a:r>
              <a:rPr lang="en-GB" sz="1900">
                <a:solidFill>
                  <a:schemeClr val="dk1"/>
                </a:solidFill>
                <a:latin typeface="Source Sans Pro"/>
                <a:ea typeface="Source Sans Pro"/>
                <a:cs typeface="Source Sans Pro"/>
                <a:sym typeface="Source Sans Pro"/>
              </a:rPr>
              <a:t> </a:t>
            </a:r>
            <a:endParaRPr sz="1900">
              <a:solidFill>
                <a:schemeClr val="dk1"/>
              </a:solidFill>
              <a:latin typeface="Source Sans Pro"/>
              <a:ea typeface="Source Sans Pro"/>
              <a:cs typeface="Source Sans Pro"/>
              <a:sym typeface="Source Sans Pro"/>
            </a:endParaRPr>
          </a:p>
        </p:txBody>
      </p:sp>
      <p:pic>
        <p:nvPicPr>
          <p:cNvPr id="1118" name="Google Shape;1118;p125"/>
          <p:cNvPicPr preferRelativeResize="0"/>
          <p:nvPr/>
        </p:nvPicPr>
        <p:blipFill>
          <a:blip r:embed="rId3">
            <a:alphaModFix/>
          </a:blip>
          <a:stretch>
            <a:fillRect/>
          </a:stretch>
        </p:blipFill>
        <p:spPr>
          <a:xfrm>
            <a:off x="4987688" y="2067138"/>
            <a:ext cx="3152775" cy="657225"/>
          </a:xfrm>
          <a:prstGeom prst="rect">
            <a:avLst/>
          </a:prstGeom>
          <a:noFill/>
          <a:ln>
            <a:noFill/>
          </a:ln>
        </p:spPr>
      </p:pic>
      <p:cxnSp>
        <p:nvCxnSpPr>
          <p:cNvPr id="1119" name="Google Shape;1119;p125"/>
          <p:cNvCxnSpPr>
            <a:endCxn id="1118" idx="1"/>
          </p:cNvCxnSpPr>
          <p:nvPr/>
        </p:nvCxnSpPr>
        <p:spPr>
          <a:xfrm flipH="1" rot="10800000">
            <a:off x="3335588" y="2395750"/>
            <a:ext cx="1652100" cy="113100"/>
          </a:xfrm>
          <a:prstGeom prst="straightConnector1">
            <a:avLst/>
          </a:prstGeom>
          <a:noFill/>
          <a:ln cap="flat" cmpd="sng" w="9525">
            <a:solidFill>
              <a:srgbClr val="FF0000"/>
            </a:solidFill>
            <a:prstDash val="solid"/>
            <a:round/>
            <a:headEnd len="med" w="med" type="none"/>
            <a:tailEnd len="med" w="med" type="triangle"/>
          </a:ln>
        </p:spPr>
      </p:cxnSp>
      <p:pic>
        <p:nvPicPr>
          <p:cNvPr id="1120" name="Google Shape;1120;p125"/>
          <p:cNvPicPr preferRelativeResize="0"/>
          <p:nvPr/>
        </p:nvPicPr>
        <p:blipFill>
          <a:blip r:embed="rId4">
            <a:alphaModFix/>
          </a:blip>
          <a:stretch>
            <a:fillRect/>
          </a:stretch>
        </p:blipFill>
        <p:spPr>
          <a:xfrm>
            <a:off x="1278475" y="3476025"/>
            <a:ext cx="6438900" cy="11144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26" name="Google Shape;1126;p126"/>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127" name="Google Shape;1127;p126"/>
          <p:cNvSpPr txBox="1"/>
          <p:nvPr/>
        </p:nvSpPr>
        <p:spPr>
          <a:xfrm>
            <a:off x="135350" y="1175675"/>
            <a:ext cx="41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You just created your first CLI! But it is not very useful for the moment.</a:t>
            </a:r>
            <a:endParaRPr sz="1600">
              <a:solidFill>
                <a:schemeClr val="dk1"/>
              </a:solidFill>
              <a:latin typeface="Source Sans Pro"/>
              <a:ea typeface="Source Sans Pro"/>
              <a:cs typeface="Source Sans Pro"/>
              <a:sym typeface="Source Sans Pro"/>
            </a:endParaRPr>
          </a:p>
        </p:txBody>
      </p:sp>
      <p:pic>
        <p:nvPicPr>
          <p:cNvPr id="1128" name="Google Shape;1128;p126"/>
          <p:cNvPicPr preferRelativeResize="0"/>
          <p:nvPr/>
        </p:nvPicPr>
        <p:blipFill>
          <a:blip r:embed="rId3">
            <a:alphaModFix/>
          </a:blip>
          <a:stretch>
            <a:fillRect/>
          </a:stretch>
        </p:blipFill>
        <p:spPr>
          <a:xfrm>
            <a:off x="171450" y="2197600"/>
            <a:ext cx="8801100" cy="1971675"/>
          </a:xfrm>
          <a:prstGeom prst="rect">
            <a:avLst/>
          </a:prstGeom>
          <a:noFill/>
          <a:ln>
            <a:noFill/>
          </a:ln>
        </p:spPr>
      </p:pic>
      <p:sp>
        <p:nvSpPr>
          <p:cNvPr id="1129" name="Google Shape;1129;p126"/>
          <p:cNvSpPr txBox="1"/>
          <p:nvPr/>
        </p:nvSpPr>
        <p:spPr>
          <a:xfrm>
            <a:off x="4714525" y="1638000"/>
            <a:ext cx="4162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Error!!!!</a:t>
            </a:r>
            <a:endParaRPr sz="1900">
              <a:solidFill>
                <a:schemeClr val="dk1"/>
              </a:solidFill>
              <a:latin typeface="Source Sans Pro"/>
              <a:ea typeface="Source Sans Pro"/>
              <a:cs typeface="Source Sans Pro"/>
              <a:sym typeface="Source Sans Pro"/>
            </a:endParaRPr>
          </a:p>
        </p:txBody>
      </p:sp>
      <p:sp>
        <p:nvSpPr>
          <p:cNvPr id="1130" name="Google Shape;1130;p126"/>
          <p:cNvSpPr txBox="1"/>
          <p:nvPr/>
        </p:nvSpPr>
        <p:spPr>
          <a:xfrm>
            <a:off x="7005875" y="4035400"/>
            <a:ext cx="1567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All of them!</a:t>
            </a:r>
            <a:endParaRPr sz="1900">
              <a:solidFill>
                <a:schemeClr val="dk1"/>
              </a:solidFill>
              <a:latin typeface="Source Sans Pro"/>
              <a:ea typeface="Source Sans Pro"/>
              <a:cs typeface="Source Sans Pro"/>
              <a:sym typeface="Source Sans Pro"/>
            </a:endParaRPr>
          </a:p>
        </p:txBody>
      </p:sp>
      <p:sp>
        <p:nvSpPr>
          <p:cNvPr id="1131" name="Google Shape;1131;p126"/>
          <p:cNvSpPr txBox="1"/>
          <p:nvPr/>
        </p:nvSpPr>
        <p:spPr>
          <a:xfrm>
            <a:off x="3331050" y="3810075"/>
            <a:ext cx="2812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1st positional arguments</a:t>
            </a:r>
            <a:endParaRPr sz="1900">
              <a:solidFill>
                <a:schemeClr val="dk1"/>
              </a:solidFill>
              <a:latin typeface="Source Sans Pro"/>
              <a:ea typeface="Source Sans Pro"/>
              <a:cs typeface="Source Sans Pro"/>
              <a:sym typeface="Source Sans Pro"/>
            </a:endParaRPr>
          </a:p>
        </p:txBody>
      </p:sp>
      <p:sp>
        <p:nvSpPr>
          <p:cNvPr id="1132" name="Google Shape;1132;p126"/>
          <p:cNvSpPr txBox="1"/>
          <p:nvPr/>
        </p:nvSpPr>
        <p:spPr>
          <a:xfrm>
            <a:off x="1901225" y="4382975"/>
            <a:ext cx="1567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latin typeface="Source Sans Pro"/>
                <a:ea typeface="Source Sans Pro"/>
                <a:cs typeface="Source Sans Pro"/>
                <a:sym typeface="Source Sans Pro"/>
              </a:rPr>
              <a:t>‘max’</a:t>
            </a:r>
            <a:endParaRPr sz="1900">
              <a:solidFill>
                <a:schemeClr val="dk1"/>
              </a:solidFill>
              <a:latin typeface="Source Sans Pro"/>
              <a:ea typeface="Source Sans Pro"/>
              <a:cs typeface="Source Sans Pro"/>
              <a:sym typeface="Source Sans Pro"/>
            </a:endParaRPr>
          </a:p>
        </p:txBody>
      </p:sp>
      <p:cxnSp>
        <p:nvCxnSpPr>
          <p:cNvPr id="1133" name="Google Shape;1133;p126"/>
          <p:cNvCxnSpPr/>
          <p:nvPr/>
        </p:nvCxnSpPr>
        <p:spPr>
          <a:xfrm flipH="1">
            <a:off x="3527825" y="1883600"/>
            <a:ext cx="1265100" cy="397200"/>
          </a:xfrm>
          <a:prstGeom prst="straightConnector1">
            <a:avLst/>
          </a:prstGeom>
          <a:noFill/>
          <a:ln cap="flat" cmpd="sng" w="9525">
            <a:solidFill>
              <a:srgbClr val="FF0000"/>
            </a:solidFill>
            <a:prstDash val="solid"/>
            <a:round/>
            <a:headEnd len="med" w="med" type="none"/>
            <a:tailEnd len="med" w="med" type="triangle"/>
          </a:ln>
        </p:spPr>
      </p:cxnSp>
      <p:cxnSp>
        <p:nvCxnSpPr>
          <p:cNvPr id="1134" name="Google Shape;1134;p126"/>
          <p:cNvCxnSpPr>
            <a:stCxn id="1131" idx="1"/>
          </p:cNvCxnSpPr>
          <p:nvPr/>
        </p:nvCxnSpPr>
        <p:spPr>
          <a:xfrm rot="10800000">
            <a:off x="2002650" y="3798975"/>
            <a:ext cx="1328400" cy="249600"/>
          </a:xfrm>
          <a:prstGeom prst="straightConnector1">
            <a:avLst/>
          </a:prstGeom>
          <a:noFill/>
          <a:ln cap="flat" cmpd="sng" w="9525">
            <a:solidFill>
              <a:srgbClr val="FF0000"/>
            </a:solidFill>
            <a:prstDash val="solid"/>
            <a:round/>
            <a:headEnd len="med" w="med" type="none"/>
            <a:tailEnd len="med" w="med" type="triangle"/>
          </a:ln>
        </p:spPr>
      </p:cxnSp>
      <p:cxnSp>
        <p:nvCxnSpPr>
          <p:cNvPr id="1135" name="Google Shape;1135;p126"/>
          <p:cNvCxnSpPr/>
          <p:nvPr/>
        </p:nvCxnSpPr>
        <p:spPr>
          <a:xfrm rot="10800000">
            <a:off x="670025" y="4083850"/>
            <a:ext cx="1231200" cy="509100"/>
          </a:xfrm>
          <a:prstGeom prst="straightConnector1">
            <a:avLst/>
          </a:prstGeom>
          <a:noFill/>
          <a:ln cap="flat" cmpd="sng" w="9525">
            <a:solidFill>
              <a:srgbClr val="FF0000"/>
            </a:solidFill>
            <a:prstDash val="solid"/>
            <a:round/>
            <a:headEnd len="med" w="med" type="none"/>
            <a:tailEnd len="med" w="med" type="triangle"/>
          </a:ln>
        </p:spPr>
      </p:cxnSp>
      <p:cxnSp>
        <p:nvCxnSpPr>
          <p:cNvPr id="1136" name="Google Shape;1136;p126"/>
          <p:cNvCxnSpPr>
            <a:stCxn id="1130" idx="1"/>
          </p:cNvCxnSpPr>
          <p:nvPr/>
        </p:nvCxnSpPr>
        <p:spPr>
          <a:xfrm rot="10800000">
            <a:off x="6706475" y="3706000"/>
            <a:ext cx="299400" cy="567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42" name="Google Shape;1142;p127"/>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143" name="Google Shape;1143;p127"/>
          <p:cNvSpPr txBox="1"/>
          <p:nvPr/>
        </p:nvSpPr>
        <p:spPr>
          <a:xfrm>
            <a:off x="5162550" y="727750"/>
            <a:ext cx="385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Conf and CLI challenge #3</a:t>
            </a:r>
            <a:endParaRPr sz="2400">
              <a:solidFill>
                <a:schemeClr val="dk1"/>
              </a:solidFill>
              <a:latin typeface="Source Sans Pro"/>
              <a:ea typeface="Source Sans Pro"/>
              <a:cs typeface="Source Sans Pro"/>
              <a:sym typeface="Source Sans Pro"/>
            </a:endParaRPr>
          </a:p>
        </p:txBody>
      </p:sp>
      <p:pic>
        <p:nvPicPr>
          <p:cNvPr id="1144" name="Google Shape;1144;p127"/>
          <p:cNvPicPr preferRelativeResize="0"/>
          <p:nvPr/>
        </p:nvPicPr>
        <p:blipFill>
          <a:blip r:embed="rId3">
            <a:alphaModFix/>
          </a:blip>
          <a:stretch>
            <a:fillRect/>
          </a:stretch>
        </p:blipFill>
        <p:spPr>
          <a:xfrm>
            <a:off x="152400" y="1876125"/>
            <a:ext cx="8839201" cy="25475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311525"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Why should you care?</a:t>
            </a:r>
            <a:endParaRPr/>
          </a:p>
        </p:txBody>
      </p:sp>
      <p:sp>
        <p:nvSpPr>
          <p:cNvPr id="137" name="Google Shape;13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8" name="Google Shape;138;p20"/>
          <p:cNvSpPr txBox="1"/>
          <p:nvPr/>
        </p:nvSpPr>
        <p:spPr>
          <a:xfrm>
            <a:off x="1779475" y="1156050"/>
            <a:ext cx="6841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a:solidFill>
                  <a:schemeClr val="dk1"/>
                </a:solidFill>
                <a:latin typeface="Crimson Text"/>
                <a:ea typeface="Crimson Text"/>
                <a:cs typeface="Crimson Text"/>
                <a:sym typeface="Crimson Text"/>
              </a:rPr>
              <a:t>Knowledge is humankind’s most precious treasure. Everything that we accomplished has been done due to the capacity to create a transmisible heritage, which spare each new generation the task of starting from scratch.</a:t>
            </a:r>
            <a:r>
              <a:rPr i="1" lang="en-GB" sz="2400">
                <a:solidFill>
                  <a:schemeClr val="dk1"/>
                </a:solidFill>
                <a:latin typeface="Source Sans Pro"/>
                <a:ea typeface="Source Sans Pro"/>
                <a:cs typeface="Source Sans Pro"/>
                <a:sym typeface="Source Sans Pro"/>
              </a:rPr>
              <a:t> -B. Sirbey</a:t>
            </a:r>
            <a:endParaRPr i="1" sz="2400">
              <a:solidFill>
                <a:schemeClr val="dk1"/>
              </a:solidFill>
              <a:latin typeface="Source Sans Pro"/>
              <a:ea typeface="Source Sans Pro"/>
              <a:cs typeface="Source Sans Pro"/>
              <a:sym typeface="Source Sans Pro"/>
            </a:endParaRPr>
          </a:p>
        </p:txBody>
      </p:sp>
      <p:sp>
        <p:nvSpPr>
          <p:cNvPr id="139" name="Google Shape;139;p20"/>
          <p:cNvSpPr txBox="1"/>
          <p:nvPr/>
        </p:nvSpPr>
        <p:spPr>
          <a:xfrm>
            <a:off x="519275" y="3152800"/>
            <a:ext cx="8160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800">
                <a:solidFill>
                  <a:srgbClr val="FF0000"/>
                </a:solidFill>
                <a:latin typeface="Source Sans Pro"/>
                <a:ea typeface="Source Sans Pro"/>
                <a:cs typeface="Source Sans Pro"/>
                <a:sym typeface="Source Sans Pro"/>
              </a:rPr>
              <a:t>Reproducibility and Reliability:</a:t>
            </a:r>
            <a:r>
              <a:rPr lang="en-GB" sz="1800">
                <a:solidFill>
                  <a:schemeClr val="dk1"/>
                </a:solidFill>
                <a:latin typeface="Source Sans Pro"/>
                <a:ea typeface="Source Sans Pro"/>
                <a:cs typeface="Source Sans Pro"/>
                <a:sym typeface="Source Sans Pro"/>
              </a:rPr>
              <a:t> In </a:t>
            </a:r>
            <a:r>
              <a:rPr lang="en-GB" sz="1800">
                <a:solidFill>
                  <a:schemeClr val="dk1"/>
                </a:solidFill>
                <a:latin typeface="Source Sans Pro"/>
                <a:ea typeface="Source Sans Pro"/>
                <a:cs typeface="Source Sans Pro"/>
                <a:sym typeface="Source Sans Pro"/>
              </a:rPr>
              <a:t>order</a:t>
            </a:r>
            <a:r>
              <a:rPr lang="en-GB" sz="1800">
                <a:solidFill>
                  <a:schemeClr val="dk1"/>
                </a:solidFill>
                <a:latin typeface="Source Sans Pro"/>
                <a:ea typeface="Source Sans Pro"/>
                <a:cs typeface="Source Sans Pro"/>
                <a:sym typeface="Source Sans Pro"/>
              </a:rPr>
              <a:t> for research results to be reliable and trusted, they have to be shared.</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GB" sz="1800">
                <a:solidFill>
                  <a:schemeClr val="dk1"/>
                </a:solidFill>
                <a:latin typeface="Source Sans Pro"/>
                <a:ea typeface="Source Sans Pro"/>
                <a:cs typeface="Source Sans Pro"/>
                <a:sym typeface="Source Sans Pro"/>
              </a:rPr>
              <a:t>→ Sharing clean, well-structured, easy to read and use code </a:t>
            </a:r>
            <a:r>
              <a:rPr b="1" lang="en-GB" sz="1800">
                <a:solidFill>
                  <a:schemeClr val="dk1"/>
                </a:solidFill>
                <a:latin typeface="Source Sans Pro"/>
                <a:ea typeface="Source Sans Pro"/>
                <a:cs typeface="Source Sans Pro"/>
                <a:sym typeface="Source Sans Pro"/>
              </a:rPr>
              <a:t>will</a:t>
            </a:r>
            <a:r>
              <a:rPr b="1" lang="en-GB" sz="1800">
                <a:solidFill>
                  <a:schemeClr val="dk1"/>
                </a:solidFill>
                <a:latin typeface="Source Sans Pro"/>
                <a:ea typeface="Source Sans Pro"/>
                <a:cs typeface="Source Sans Pro"/>
                <a:sym typeface="Source Sans Pro"/>
              </a:rPr>
              <a:t> increase the reliability of your research</a:t>
            </a:r>
            <a:endParaRPr b="1" sz="1800">
              <a:solidFill>
                <a:schemeClr val="dk1"/>
              </a:solidFill>
              <a:latin typeface="Source Sans Pro"/>
              <a:ea typeface="Source Sans Pro"/>
              <a:cs typeface="Source Sans Pro"/>
              <a:sym typeface="Source Sans Pro"/>
            </a:endParaRPr>
          </a:p>
        </p:txBody>
      </p:sp>
      <p:pic>
        <p:nvPicPr>
          <p:cNvPr descr="File:Cquote1 sh2.svg - Wikimedia Commons" id="140" name="Google Shape;140;p20"/>
          <p:cNvPicPr preferRelativeResize="0"/>
          <p:nvPr/>
        </p:nvPicPr>
        <p:blipFill>
          <a:blip r:embed="rId3">
            <a:alphaModFix/>
          </a:blip>
          <a:stretch>
            <a:fillRect/>
          </a:stretch>
        </p:blipFill>
        <p:spPr>
          <a:xfrm>
            <a:off x="178850" y="1374250"/>
            <a:ext cx="1503424" cy="112757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50" name="Google Shape;1150;p128"/>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1151" name="Google Shape;1151;p128"/>
          <p:cNvSpPr txBox="1"/>
          <p:nvPr/>
        </p:nvSpPr>
        <p:spPr>
          <a:xfrm>
            <a:off x="440625" y="2357450"/>
            <a:ext cx="385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Final challenge!</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Check your mails!</a:t>
            </a:r>
            <a:endParaRPr sz="2400">
              <a:solidFill>
                <a:schemeClr val="dk1"/>
              </a:solidFill>
              <a:latin typeface="Source Sans Pro"/>
              <a:ea typeface="Source Sans Pro"/>
              <a:cs typeface="Source Sans Pro"/>
              <a:sym typeface="Source Sans Pro"/>
            </a:endParaRPr>
          </a:p>
        </p:txBody>
      </p:sp>
      <p:pic>
        <p:nvPicPr>
          <p:cNvPr descr="a man is surrounded by green numbers and the words `` i 'm in '' are written in white letters . (provided by Tenor)" id="1152" name="Google Shape;1152;p128"/>
          <p:cNvPicPr preferRelativeResize="0"/>
          <p:nvPr/>
        </p:nvPicPr>
        <p:blipFill>
          <a:blip r:embed="rId3">
            <a:alphaModFix/>
          </a:blip>
          <a:stretch>
            <a:fillRect/>
          </a:stretch>
        </p:blipFill>
        <p:spPr>
          <a:xfrm>
            <a:off x="3932475" y="1710025"/>
            <a:ext cx="4539975" cy="243408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58" name="Google Shape;1158;p129"/>
          <p:cNvSpPr txBox="1"/>
          <p:nvPr>
            <p:ph type="title"/>
          </p:nvPr>
        </p:nvSpPr>
        <p:spPr>
          <a:xfrm>
            <a:off x="4674925" y="1614150"/>
            <a:ext cx="3873300" cy="145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Help us improve!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Scan to give us feedback!</a:t>
            </a:r>
            <a:endParaRPr/>
          </a:p>
        </p:txBody>
      </p:sp>
      <p:pic>
        <p:nvPicPr>
          <p:cNvPr id="1159" name="Google Shape;1159;p129"/>
          <p:cNvPicPr preferRelativeResize="0"/>
          <p:nvPr/>
        </p:nvPicPr>
        <p:blipFill>
          <a:blip r:embed="rId3">
            <a:alphaModFix/>
          </a:blip>
          <a:stretch>
            <a:fillRect/>
          </a:stretch>
        </p:blipFill>
        <p:spPr>
          <a:xfrm>
            <a:off x="438025" y="800025"/>
            <a:ext cx="3796226" cy="37962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311525"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Why should you care?</a:t>
            </a:r>
            <a:endParaRPr/>
          </a:p>
        </p:txBody>
      </p:sp>
      <p:sp>
        <p:nvSpPr>
          <p:cNvPr id="146" name="Google Shape;14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47" name="Google Shape;147;p21"/>
          <p:cNvSpPr txBox="1"/>
          <p:nvPr/>
        </p:nvSpPr>
        <p:spPr>
          <a:xfrm>
            <a:off x="491550" y="967600"/>
            <a:ext cx="8160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800">
                <a:solidFill>
                  <a:srgbClr val="FF0000"/>
                </a:solidFill>
                <a:latin typeface="Source Sans Pro"/>
                <a:ea typeface="Source Sans Pro"/>
                <a:cs typeface="Source Sans Pro"/>
                <a:sym typeface="Source Sans Pro"/>
              </a:rPr>
              <a:t>Efficiency and maintainability</a:t>
            </a:r>
            <a:r>
              <a:rPr i="1" lang="en-GB" sz="1800">
                <a:solidFill>
                  <a:srgbClr val="FF0000"/>
                </a:solidFill>
                <a:latin typeface="Source Sans Pro"/>
                <a:ea typeface="Source Sans Pro"/>
                <a:cs typeface="Source Sans Pro"/>
                <a:sym typeface="Source Sans Pro"/>
              </a:rPr>
              <a:t>:</a:t>
            </a:r>
            <a:r>
              <a:rPr lang="en-GB" sz="1800">
                <a:solidFill>
                  <a:schemeClr val="dk1"/>
                </a:solidFill>
                <a:latin typeface="Source Sans Pro"/>
                <a:ea typeface="Source Sans Pro"/>
                <a:cs typeface="Source Sans Pro"/>
                <a:sym typeface="Source Sans Pro"/>
              </a:rPr>
              <a:t> A research project (and code) can span several years and involve multiple contributors. You should not have to take three days each time you try to understand the piece of code from a colleague (or yours)</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GB" sz="1800">
                <a:solidFill>
                  <a:schemeClr val="dk1"/>
                </a:solidFill>
                <a:latin typeface="Source Sans Pro"/>
                <a:ea typeface="Source Sans Pro"/>
                <a:cs typeface="Source Sans Pro"/>
                <a:sym typeface="Source Sans Pro"/>
              </a:rPr>
              <a:t>→ Clean, well structured, easy to read and use code reduces times and effort to understand, troubleshoot, implement new </a:t>
            </a:r>
            <a:r>
              <a:rPr b="1" lang="en-GB" sz="1800">
                <a:solidFill>
                  <a:schemeClr val="dk1"/>
                </a:solidFill>
                <a:latin typeface="Source Sans Pro"/>
                <a:ea typeface="Source Sans Pro"/>
                <a:cs typeface="Source Sans Pro"/>
                <a:sym typeface="Source Sans Pro"/>
              </a:rPr>
              <a:t>features</a:t>
            </a:r>
            <a:r>
              <a:rPr b="1" lang="en-GB" sz="1800">
                <a:solidFill>
                  <a:schemeClr val="dk1"/>
                </a:solidFill>
                <a:latin typeface="Source Sans Pro"/>
                <a:ea typeface="Source Sans Pro"/>
                <a:cs typeface="Source Sans Pro"/>
                <a:sym typeface="Source Sans Pro"/>
              </a:rPr>
              <a:t> or adapt it.</a:t>
            </a:r>
            <a:endParaRPr b="1" sz="1800">
              <a:solidFill>
                <a:schemeClr val="dk1"/>
              </a:solidFill>
              <a:latin typeface="Source Sans Pro"/>
              <a:ea typeface="Source Sans Pro"/>
              <a:cs typeface="Source Sans Pro"/>
              <a:sym typeface="Source Sans Pro"/>
            </a:endParaRPr>
          </a:p>
        </p:txBody>
      </p:sp>
      <p:sp>
        <p:nvSpPr>
          <p:cNvPr id="148" name="Google Shape;148;p21"/>
          <p:cNvSpPr txBox="1"/>
          <p:nvPr/>
        </p:nvSpPr>
        <p:spPr>
          <a:xfrm>
            <a:off x="525650" y="2814700"/>
            <a:ext cx="8160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800">
                <a:solidFill>
                  <a:srgbClr val="FF0000"/>
                </a:solidFill>
                <a:latin typeface="Source Sans Pro"/>
                <a:ea typeface="Source Sans Pro"/>
                <a:cs typeface="Source Sans Pro"/>
                <a:sym typeface="Source Sans Pro"/>
              </a:rPr>
              <a:t>Collaboration and community contribution: </a:t>
            </a:r>
            <a:r>
              <a:rPr lang="en-GB" sz="1800">
                <a:solidFill>
                  <a:schemeClr val="dk1"/>
                </a:solidFill>
                <a:latin typeface="Source Sans Pro"/>
                <a:ea typeface="Source Sans Pro"/>
                <a:cs typeface="Source Sans Pro"/>
                <a:sym typeface="Source Sans Pro"/>
              </a:rPr>
              <a:t>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GB" sz="1800">
                <a:solidFill>
                  <a:schemeClr val="dk1"/>
                </a:solidFill>
                <a:latin typeface="Source Sans Pro"/>
                <a:ea typeface="Source Sans Pro"/>
                <a:cs typeface="Source Sans Pro"/>
                <a:sym typeface="Source Sans Pro"/>
              </a:rPr>
              <a:t>→ Clean, well structured, easy to read and use code is welcoming and will attract people! </a:t>
            </a:r>
            <a:endParaRPr b="1"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GB" sz="1800">
                <a:solidFill>
                  <a:schemeClr val="dk1"/>
                </a:solidFill>
                <a:latin typeface="Source Sans Pro"/>
                <a:ea typeface="Source Sans Pro"/>
                <a:cs typeface="Source Sans Pro"/>
                <a:sym typeface="Source Sans Pro"/>
              </a:rPr>
              <a:t>→ More collaboration, more robust, more ideas, more research…</a:t>
            </a:r>
            <a:endParaRPr b="1" sz="1800">
              <a:solidFill>
                <a:schemeClr val="dk1"/>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54" name="Google Shape;154;p22"/>
          <p:cNvSpPr txBox="1"/>
          <p:nvPr>
            <p:ph type="title"/>
          </p:nvPr>
        </p:nvSpPr>
        <p:spPr>
          <a:xfrm>
            <a:off x="311525"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Why should you care?</a:t>
            </a:r>
            <a:endParaRPr/>
          </a:p>
        </p:txBody>
      </p:sp>
      <p:sp>
        <p:nvSpPr>
          <p:cNvPr id="155" name="Google Shape;155;p22"/>
          <p:cNvSpPr txBox="1"/>
          <p:nvPr/>
        </p:nvSpPr>
        <p:spPr>
          <a:xfrm>
            <a:off x="703200" y="3284550"/>
            <a:ext cx="7737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Source Sans Pro"/>
                <a:ea typeface="Source Sans Pro"/>
                <a:cs typeface="Source Sans Pro"/>
                <a:sym typeface="Source Sans Pro"/>
              </a:rPr>
              <a:t>Increase the quality of your research, your reputation and your impact on your research domain</a:t>
            </a:r>
            <a:endParaRPr sz="2400">
              <a:solidFill>
                <a:schemeClr val="dk1"/>
              </a:solidFill>
              <a:latin typeface="Source Sans Pro"/>
              <a:ea typeface="Source Sans Pro"/>
              <a:cs typeface="Source Sans Pro"/>
              <a:sym typeface="Source Sans Pro"/>
            </a:endParaRPr>
          </a:p>
        </p:txBody>
      </p:sp>
      <p:sp>
        <p:nvSpPr>
          <p:cNvPr id="156" name="Google Shape;156;p22"/>
          <p:cNvSpPr txBox="1"/>
          <p:nvPr/>
        </p:nvSpPr>
        <p:spPr>
          <a:xfrm>
            <a:off x="703200" y="1218150"/>
            <a:ext cx="7737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Source Sans Pro"/>
                <a:ea typeface="Source Sans Pro"/>
                <a:cs typeface="Source Sans Pro"/>
                <a:sym typeface="Source Sans Pro"/>
              </a:rPr>
              <a:t>Your research might rely heavily on your code. </a:t>
            </a:r>
            <a:endParaRPr sz="2400">
              <a:solidFill>
                <a:schemeClr val="dk1"/>
              </a:solidFill>
              <a:latin typeface="Source Sans Pro"/>
              <a:ea typeface="Source Sans Pro"/>
              <a:cs typeface="Source Sans Pro"/>
              <a:sym typeface="Source Sans Pro"/>
            </a:endParaRPr>
          </a:p>
        </p:txBody>
      </p:sp>
      <p:cxnSp>
        <p:nvCxnSpPr>
          <p:cNvPr id="157" name="Google Shape;157;p22"/>
          <p:cNvCxnSpPr>
            <a:stCxn id="156" idx="2"/>
            <a:endCxn id="158" idx="0"/>
          </p:cNvCxnSpPr>
          <p:nvPr/>
        </p:nvCxnSpPr>
        <p:spPr>
          <a:xfrm>
            <a:off x="4572000" y="1772250"/>
            <a:ext cx="0" cy="599400"/>
          </a:xfrm>
          <a:prstGeom prst="straightConnector1">
            <a:avLst/>
          </a:prstGeom>
          <a:noFill/>
          <a:ln cap="flat" cmpd="sng" w="28575">
            <a:solidFill>
              <a:srgbClr val="FF0000"/>
            </a:solidFill>
            <a:prstDash val="solid"/>
            <a:round/>
            <a:headEnd len="med" w="med" type="none"/>
            <a:tailEnd len="med" w="med" type="triangle"/>
          </a:ln>
        </p:spPr>
      </p:cxnSp>
      <p:sp>
        <p:nvSpPr>
          <p:cNvPr id="158" name="Google Shape;158;p22"/>
          <p:cNvSpPr txBox="1"/>
          <p:nvPr/>
        </p:nvSpPr>
        <p:spPr>
          <a:xfrm>
            <a:off x="2965800" y="2371650"/>
            <a:ext cx="32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Source Sans Pro"/>
                <a:ea typeface="Source Sans Pro"/>
                <a:cs typeface="Source Sans Pro"/>
                <a:sym typeface="Source Sans Pro"/>
              </a:rPr>
              <a:t>Writing clean and well structured code</a:t>
            </a:r>
            <a:endParaRPr>
              <a:solidFill>
                <a:schemeClr val="dk1"/>
              </a:solidFill>
              <a:latin typeface="Source Sans Pro"/>
              <a:ea typeface="Source Sans Pro"/>
              <a:cs typeface="Source Sans Pro"/>
              <a:sym typeface="Source Sans Pro"/>
            </a:endParaRPr>
          </a:p>
        </p:txBody>
      </p:sp>
      <p:cxnSp>
        <p:nvCxnSpPr>
          <p:cNvPr id="159" name="Google Shape;159;p22"/>
          <p:cNvCxnSpPr>
            <a:stCxn id="158" idx="2"/>
            <a:endCxn id="155" idx="0"/>
          </p:cNvCxnSpPr>
          <p:nvPr/>
        </p:nvCxnSpPr>
        <p:spPr>
          <a:xfrm>
            <a:off x="4572000" y="2771850"/>
            <a:ext cx="0" cy="512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Some definitions: </a:t>
            </a:r>
            <a:r>
              <a:rPr i="1" lang="en-GB"/>
              <a:t>Readability</a:t>
            </a:r>
            <a:endParaRPr i="1"/>
          </a:p>
        </p:txBody>
      </p:sp>
      <p:sp>
        <p:nvSpPr>
          <p:cNvPr id="165" name="Google Shape;16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solidFill>
                <a:schemeClr val="dk1"/>
              </a:solidFill>
            </a:endParaRPr>
          </a:p>
        </p:txBody>
      </p:sp>
      <p:sp>
        <p:nvSpPr>
          <p:cNvPr id="166" name="Google Shape;166;p23"/>
          <p:cNvSpPr txBox="1"/>
          <p:nvPr>
            <p:ph idx="2" type="title"/>
          </p:nvPr>
        </p:nvSpPr>
        <p:spPr>
          <a:xfrm>
            <a:off x="425775" y="2578975"/>
            <a:ext cx="6831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GB" sz="1400" u="sng">
                <a:solidFill>
                  <a:srgbClr val="FF0000"/>
                </a:solidFill>
                <a:latin typeface="Arial"/>
                <a:ea typeface="Arial"/>
                <a:cs typeface="Arial"/>
                <a:sym typeface="Arial"/>
              </a:rPr>
              <a:t>Key aspects:</a:t>
            </a:r>
            <a:r>
              <a:rPr i="1" lang="en-GB" sz="1400">
                <a:latin typeface="Arial"/>
                <a:ea typeface="Arial"/>
                <a:cs typeface="Arial"/>
                <a:sym typeface="Arial"/>
              </a:rPr>
              <a:t> Descriptive namings, consistent formatting, comments, code structure</a:t>
            </a:r>
            <a:endParaRPr i="1" sz="1400"/>
          </a:p>
        </p:txBody>
      </p:sp>
      <p:sp>
        <p:nvSpPr>
          <p:cNvPr id="167" name="Google Shape;167;p23"/>
          <p:cNvSpPr txBox="1"/>
          <p:nvPr>
            <p:ph idx="2" type="title"/>
          </p:nvPr>
        </p:nvSpPr>
        <p:spPr>
          <a:xfrm>
            <a:off x="488725" y="3236150"/>
            <a:ext cx="6831000" cy="125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GB" sz="1400" u="sng">
                <a:solidFill>
                  <a:srgbClr val="0000FF"/>
                </a:solidFill>
                <a:latin typeface="Arial"/>
                <a:ea typeface="Arial"/>
                <a:cs typeface="Arial"/>
                <a:sym typeface="Arial"/>
              </a:rPr>
              <a:t>Benefits</a:t>
            </a:r>
            <a:r>
              <a:rPr b="1" i="1" lang="en-GB" sz="1400" u="sng">
                <a:solidFill>
                  <a:srgbClr val="0000FF"/>
                </a:solidFill>
                <a:latin typeface="Arial"/>
                <a:ea typeface="Arial"/>
                <a:cs typeface="Arial"/>
                <a:sym typeface="Arial"/>
              </a:rPr>
              <a:t>:</a:t>
            </a:r>
            <a:r>
              <a:rPr i="1" lang="en-GB" sz="1400">
                <a:latin typeface="Arial"/>
                <a:ea typeface="Arial"/>
                <a:cs typeface="Arial"/>
                <a:sym typeface="Arial"/>
              </a:rPr>
              <a:t> </a:t>
            </a:r>
            <a:endParaRPr i="1" sz="1400">
              <a:latin typeface="Arial"/>
              <a:ea typeface="Arial"/>
              <a:cs typeface="Arial"/>
              <a:sym typeface="Arial"/>
            </a:endParaRPr>
          </a:p>
          <a:p>
            <a:pPr indent="0" lvl="0" marL="0" rtl="0" algn="l">
              <a:spcBef>
                <a:spcPts val="0"/>
              </a:spcBef>
              <a:spcAft>
                <a:spcPts val="0"/>
              </a:spcAft>
              <a:buNone/>
            </a:pPr>
            <a:r>
              <a:rPr i="1" lang="en-GB" sz="1400">
                <a:latin typeface="Arial"/>
                <a:ea typeface="Arial"/>
                <a:cs typeface="Arial"/>
                <a:sym typeface="Arial"/>
              </a:rPr>
              <a:t>-Maintainability: </a:t>
            </a:r>
            <a:r>
              <a:rPr lang="en-GB" sz="1400">
                <a:latin typeface="Arial"/>
                <a:ea typeface="Arial"/>
                <a:cs typeface="Arial"/>
                <a:sym typeface="Arial"/>
              </a:rPr>
              <a:t>Easier to understand and modify, reduce risk of errors</a:t>
            </a:r>
            <a:endParaRPr sz="1400">
              <a:latin typeface="Arial"/>
              <a:ea typeface="Arial"/>
              <a:cs typeface="Arial"/>
              <a:sym typeface="Arial"/>
            </a:endParaRPr>
          </a:p>
          <a:p>
            <a:pPr indent="0" lvl="0" marL="0" rtl="0" algn="l">
              <a:spcBef>
                <a:spcPts val="0"/>
              </a:spcBef>
              <a:spcAft>
                <a:spcPts val="0"/>
              </a:spcAft>
              <a:buNone/>
            </a:pPr>
            <a:r>
              <a:rPr i="1" lang="en-GB" sz="1400">
                <a:latin typeface="Arial"/>
                <a:ea typeface="Arial"/>
                <a:cs typeface="Arial"/>
                <a:sym typeface="Arial"/>
              </a:rPr>
              <a:t>-Collaboration: </a:t>
            </a:r>
            <a:r>
              <a:rPr lang="en-GB" sz="1400">
                <a:latin typeface="Arial"/>
                <a:ea typeface="Arial"/>
                <a:cs typeface="Arial"/>
                <a:sym typeface="Arial"/>
              </a:rPr>
              <a:t>Enhance teamwork and make it easy for others to contribute</a:t>
            </a:r>
            <a:endParaRPr sz="1400">
              <a:latin typeface="Arial"/>
              <a:ea typeface="Arial"/>
              <a:cs typeface="Arial"/>
              <a:sym typeface="Arial"/>
            </a:endParaRPr>
          </a:p>
          <a:p>
            <a:pPr indent="0" lvl="0" marL="0" rtl="0" algn="l">
              <a:spcBef>
                <a:spcPts val="0"/>
              </a:spcBef>
              <a:spcAft>
                <a:spcPts val="0"/>
              </a:spcAft>
              <a:buNone/>
            </a:pPr>
            <a:r>
              <a:rPr i="1" lang="en-GB" sz="1400">
                <a:latin typeface="Arial"/>
                <a:ea typeface="Arial"/>
                <a:cs typeface="Arial"/>
                <a:sym typeface="Arial"/>
              </a:rPr>
              <a:t>-Efficiency: </a:t>
            </a:r>
            <a:r>
              <a:rPr lang="en-GB" sz="1400">
                <a:latin typeface="Arial"/>
                <a:ea typeface="Arial"/>
                <a:cs typeface="Arial"/>
                <a:sym typeface="Arial"/>
              </a:rPr>
              <a:t>Saves a lot of time</a:t>
            </a:r>
            <a:endParaRPr sz="1400">
              <a:latin typeface="Arial"/>
              <a:ea typeface="Arial"/>
              <a:cs typeface="Arial"/>
              <a:sym typeface="Arial"/>
            </a:endParaRPr>
          </a:p>
          <a:p>
            <a:pPr indent="0" lvl="0" marL="0" rtl="0" algn="l">
              <a:spcBef>
                <a:spcPts val="0"/>
              </a:spcBef>
              <a:spcAft>
                <a:spcPts val="0"/>
              </a:spcAft>
              <a:buNone/>
            </a:pPr>
            <a:r>
              <a:rPr i="1" lang="en-GB" sz="1400">
                <a:latin typeface="Arial"/>
                <a:ea typeface="Arial"/>
                <a:cs typeface="Arial"/>
                <a:sym typeface="Arial"/>
              </a:rPr>
              <a:t>-Quality: </a:t>
            </a:r>
            <a:r>
              <a:rPr lang="en-GB" sz="1400">
                <a:latin typeface="Arial"/>
                <a:ea typeface="Arial"/>
                <a:cs typeface="Arial"/>
                <a:sym typeface="Arial"/>
              </a:rPr>
              <a:t>Reduces risk of errors</a:t>
            </a:r>
            <a:endParaRPr sz="1400">
              <a:latin typeface="Arial"/>
              <a:ea typeface="Arial"/>
              <a:cs typeface="Arial"/>
              <a:sym typeface="Arial"/>
            </a:endParaRPr>
          </a:p>
        </p:txBody>
      </p:sp>
      <p:sp>
        <p:nvSpPr>
          <p:cNvPr id="168" name="Google Shape;168;p23"/>
          <p:cNvSpPr/>
          <p:nvPr/>
        </p:nvSpPr>
        <p:spPr>
          <a:xfrm>
            <a:off x="425775" y="1393275"/>
            <a:ext cx="8520600" cy="71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1500">
                <a:solidFill>
                  <a:schemeClr val="dk2"/>
                </a:solidFill>
              </a:rPr>
              <a:t>Readability in software refers to how easily a human reader can understand the purpose, control flow, and operation of the code. </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Some definitions: </a:t>
            </a:r>
            <a:r>
              <a:rPr i="1" lang="en-GB"/>
              <a:t>Reusability</a:t>
            </a:r>
            <a:endParaRPr i="1"/>
          </a:p>
        </p:txBody>
      </p:sp>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solidFill>
                <a:schemeClr val="dk1"/>
              </a:solidFill>
            </a:endParaRPr>
          </a:p>
        </p:txBody>
      </p:sp>
      <p:sp>
        <p:nvSpPr>
          <p:cNvPr id="175" name="Google Shape;175;p24"/>
          <p:cNvSpPr txBox="1"/>
          <p:nvPr>
            <p:ph idx="2" type="title"/>
          </p:nvPr>
        </p:nvSpPr>
        <p:spPr>
          <a:xfrm>
            <a:off x="425775" y="2578975"/>
            <a:ext cx="77127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GB" sz="1400" u="sng">
                <a:solidFill>
                  <a:srgbClr val="FF0000"/>
                </a:solidFill>
                <a:latin typeface="Arial"/>
                <a:ea typeface="Arial"/>
                <a:cs typeface="Arial"/>
                <a:sym typeface="Arial"/>
              </a:rPr>
              <a:t>Key aspects:</a:t>
            </a:r>
            <a:r>
              <a:rPr i="1" lang="en-GB" sz="1400">
                <a:latin typeface="Arial"/>
                <a:ea typeface="Arial"/>
                <a:cs typeface="Arial"/>
                <a:sym typeface="Arial"/>
              </a:rPr>
              <a:t> Modularity, abstraction, generic function, </a:t>
            </a:r>
            <a:r>
              <a:rPr i="1" lang="en-GB" sz="1400">
                <a:latin typeface="Arial"/>
                <a:ea typeface="Arial"/>
                <a:cs typeface="Arial"/>
                <a:sym typeface="Arial"/>
              </a:rPr>
              <a:t>parametrization</a:t>
            </a:r>
            <a:r>
              <a:rPr i="1" lang="en-GB" sz="1400">
                <a:latin typeface="Arial"/>
                <a:ea typeface="Arial"/>
                <a:cs typeface="Arial"/>
                <a:sym typeface="Arial"/>
              </a:rPr>
              <a:t>, no hardcoded values</a:t>
            </a:r>
            <a:endParaRPr i="1" sz="1400"/>
          </a:p>
        </p:txBody>
      </p:sp>
      <p:sp>
        <p:nvSpPr>
          <p:cNvPr id="176" name="Google Shape;176;p24"/>
          <p:cNvSpPr txBox="1"/>
          <p:nvPr>
            <p:ph idx="2" type="title"/>
          </p:nvPr>
        </p:nvSpPr>
        <p:spPr>
          <a:xfrm>
            <a:off x="488725" y="3236150"/>
            <a:ext cx="7956600" cy="125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GB" sz="1400" u="sng">
                <a:solidFill>
                  <a:srgbClr val="0000FF"/>
                </a:solidFill>
                <a:latin typeface="Arial"/>
                <a:ea typeface="Arial"/>
                <a:cs typeface="Arial"/>
                <a:sym typeface="Arial"/>
              </a:rPr>
              <a:t>Benefits:</a:t>
            </a:r>
            <a:r>
              <a:rPr i="1" lang="en-GB" sz="1400">
                <a:latin typeface="Arial"/>
                <a:ea typeface="Arial"/>
                <a:cs typeface="Arial"/>
                <a:sym typeface="Arial"/>
              </a:rPr>
              <a:t> </a:t>
            </a:r>
            <a:endParaRPr i="1" sz="1400">
              <a:latin typeface="Arial"/>
              <a:ea typeface="Arial"/>
              <a:cs typeface="Arial"/>
              <a:sym typeface="Arial"/>
            </a:endParaRPr>
          </a:p>
          <a:p>
            <a:pPr indent="0" lvl="0" marL="0" rtl="0" algn="l">
              <a:spcBef>
                <a:spcPts val="0"/>
              </a:spcBef>
              <a:spcAft>
                <a:spcPts val="0"/>
              </a:spcAft>
              <a:buNone/>
            </a:pPr>
            <a:r>
              <a:rPr i="1" lang="en-GB" sz="1400">
                <a:latin typeface="Arial"/>
                <a:ea typeface="Arial"/>
                <a:cs typeface="Arial"/>
                <a:sym typeface="Arial"/>
              </a:rPr>
              <a:t>-Time saving: </a:t>
            </a:r>
            <a:r>
              <a:rPr lang="en-GB" sz="1400">
                <a:latin typeface="Arial"/>
                <a:ea typeface="Arial"/>
                <a:cs typeface="Arial"/>
                <a:sym typeface="Arial"/>
              </a:rPr>
              <a:t>Saves dev time, no need to rewrite from scratch</a:t>
            </a:r>
            <a:endParaRPr sz="1400">
              <a:latin typeface="Arial"/>
              <a:ea typeface="Arial"/>
              <a:cs typeface="Arial"/>
              <a:sym typeface="Arial"/>
            </a:endParaRPr>
          </a:p>
          <a:p>
            <a:pPr indent="0" lvl="0" marL="0" rtl="0" algn="l">
              <a:spcBef>
                <a:spcPts val="0"/>
              </a:spcBef>
              <a:spcAft>
                <a:spcPts val="0"/>
              </a:spcAft>
              <a:buNone/>
            </a:pPr>
            <a:r>
              <a:rPr i="1" lang="en-GB" sz="1400">
                <a:latin typeface="Arial"/>
                <a:ea typeface="Arial"/>
                <a:cs typeface="Arial"/>
                <a:sym typeface="Arial"/>
              </a:rPr>
              <a:t>-Consistency: </a:t>
            </a:r>
            <a:r>
              <a:rPr lang="en-GB" sz="1400">
                <a:latin typeface="Arial"/>
                <a:ea typeface="Arial"/>
                <a:cs typeface="Arial"/>
                <a:sym typeface="Arial"/>
              </a:rPr>
              <a:t>Reusing same code </a:t>
            </a:r>
            <a:r>
              <a:rPr lang="en-GB" sz="1400">
                <a:latin typeface="Arial"/>
                <a:ea typeface="Arial"/>
                <a:cs typeface="Arial"/>
                <a:sym typeface="Arial"/>
              </a:rPr>
              <a:t>across</a:t>
            </a:r>
            <a:r>
              <a:rPr lang="en-GB" sz="1400">
                <a:latin typeface="Arial"/>
                <a:ea typeface="Arial"/>
                <a:cs typeface="Arial"/>
                <a:sym typeface="Arial"/>
              </a:rPr>
              <a:t> different projects </a:t>
            </a:r>
            <a:r>
              <a:rPr lang="en-GB" sz="1400">
                <a:latin typeface="Arial"/>
                <a:ea typeface="Arial"/>
                <a:cs typeface="Arial"/>
                <a:sym typeface="Arial"/>
              </a:rPr>
              <a:t>ensures</a:t>
            </a:r>
            <a:r>
              <a:rPr lang="en-GB" sz="1400">
                <a:latin typeface="Arial"/>
                <a:ea typeface="Arial"/>
                <a:cs typeface="Arial"/>
                <a:sym typeface="Arial"/>
              </a:rPr>
              <a:t> consistency in </a:t>
            </a:r>
            <a:r>
              <a:rPr lang="en-GB" sz="1400">
                <a:latin typeface="Arial"/>
                <a:ea typeface="Arial"/>
                <a:cs typeface="Arial"/>
                <a:sym typeface="Arial"/>
              </a:rPr>
              <a:t>functionality</a:t>
            </a:r>
            <a:r>
              <a:rPr lang="en-GB" sz="1400">
                <a:latin typeface="Arial"/>
                <a:ea typeface="Arial"/>
                <a:cs typeface="Arial"/>
                <a:sym typeface="Arial"/>
              </a:rPr>
              <a:t> and behavior</a:t>
            </a:r>
            <a:endParaRPr sz="1400">
              <a:latin typeface="Arial"/>
              <a:ea typeface="Arial"/>
              <a:cs typeface="Arial"/>
              <a:sym typeface="Arial"/>
            </a:endParaRPr>
          </a:p>
          <a:p>
            <a:pPr indent="0" lvl="0" marL="0" rtl="0" algn="l">
              <a:spcBef>
                <a:spcPts val="0"/>
              </a:spcBef>
              <a:spcAft>
                <a:spcPts val="0"/>
              </a:spcAft>
              <a:buNone/>
            </a:pPr>
            <a:r>
              <a:rPr i="1" lang="en-GB" sz="1400">
                <a:latin typeface="Arial"/>
                <a:ea typeface="Arial"/>
                <a:cs typeface="Arial"/>
                <a:sym typeface="Arial"/>
              </a:rPr>
              <a:t>-Maintainability: </a:t>
            </a:r>
            <a:r>
              <a:rPr lang="en-GB" sz="1400">
                <a:latin typeface="Arial"/>
                <a:ea typeface="Arial"/>
                <a:cs typeface="Arial"/>
                <a:sym typeface="Arial"/>
              </a:rPr>
              <a:t>Reusable components can be maintained and updated independently</a:t>
            </a:r>
            <a:endParaRPr sz="1400">
              <a:latin typeface="Arial"/>
              <a:ea typeface="Arial"/>
              <a:cs typeface="Arial"/>
              <a:sym typeface="Arial"/>
            </a:endParaRPr>
          </a:p>
        </p:txBody>
      </p:sp>
      <p:sp>
        <p:nvSpPr>
          <p:cNvPr id="177" name="Google Shape;177;p24"/>
          <p:cNvSpPr/>
          <p:nvPr/>
        </p:nvSpPr>
        <p:spPr>
          <a:xfrm>
            <a:off x="425775" y="1393275"/>
            <a:ext cx="8520600" cy="71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1500">
                <a:solidFill>
                  <a:schemeClr val="dk2"/>
                </a:solidFill>
              </a:rPr>
              <a:t>Reusability in software refers to the ability to use existing software components across multiple projects without significant modifications. Design to be generic and flexible.</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Some definitions: </a:t>
            </a:r>
            <a:r>
              <a:rPr i="1" lang="en-GB"/>
              <a:t>Maintainability</a:t>
            </a:r>
            <a:endParaRPr i="1"/>
          </a:p>
        </p:txBody>
      </p:sp>
      <p:sp>
        <p:nvSpPr>
          <p:cNvPr id="183" name="Google Shape;18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solidFill>
                <a:schemeClr val="dk1"/>
              </a:solidFill>
            </a:endParaRPr>
          </a:p>
        </p:txBody>
      </p:sp>
      <p:sp>
        <p:nvSpPr>
          <p:cNvPr id="184" name="Google Shape;184;p25"/>
          <p:cNvSpPr txBox="1"/>
          <p:nvPr>
            <p:ph idx="2" type="title"/>
          </p:nvPr>
        </p:nvSpPr>
        <p:spPr>
          <a:xfrm>
            <a:off x="425775" y="2578975"/>
            <a:ext cx="77127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GB" sz="1400" u="sng">
                <a:solidFill>
                  <a:srgbClr val="FF0000"/>
                </a:solidFill>
                <a:latin typeface="Arial"/>
                <a:ea typeface="Arial"/>
                <a:cs typeface="Arial"/>
                <a:sym typeface="Arial"/>
              </a:rPr>
              <a:t>Key aspects:</a:t>
            </a:r>
            <a:r>
              <a:rPr i="1" lang="en-GB" sz="1400">
                <a:latin typeface="Arial"/>
                <a:ea typeface="Arial"/>
                <a:cs typeface="Arial"/>
                <a:sym typeface="Arial"/>
              </a:rPr>
              <a:t> Modularity, readability, testability, </a:t>
            </a:r>
            <a:r>
              <a:rPr i="1" lang="en-GB" sz="1400">
                <a:latin typeface="Arial"/>
                <a:ea typeface="Arial"/>
                <a:cs typeface="Arial"/>
                <a:sym typeface="Arial"/>
              </a:rPr>
              <a:t>reusability</a:t>
            </a:r>
            <a:endParaRPr i="1" sz="1400"/>
          </a:p>
        </p:txBody>
      </p:sp>
      <p:sp>
        <p:nvSpPr>
          <p:cNvPr id="185" name="Google Shape;185;p25"/>
          <p:cNvSpPr txBox="1"/>
          <p:nvPr>
            <p:ph idx="2" type="title"/>
          </p:nvPr>
        </p:nvSpPr>
        <p:spPr>
          <a:xfrm>
            <a:off x="488725" y="3236150"/>
            <a:ext cx="7956600" cy="125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GB" sz="1400" u="sng">
                <a:solidFill>
                  <a:srgbClr val="0000FF"/>
                </a:solidFill>
                <a:latin typeface="Arial"/>
                <a:ea typeface="Arial"/>
                <a:cs typeface="Arial"/>
                <a:sym typeface="Arial"/>
              </a:rPr>
              <a:t>Benefits:</a:t>
            </a:r>
            <a:r>
              <a:rPr i="1" lang="en-GB" sz="1400">
                <a:latin typeface="Arial"/>
                <a:ea typeface="Arial"/>
                <a:cs typeface="Arial"/>
                <a:sym typeface="Arial"/>
              </a:rPr>
              <a:t> </a:t>
            </a:r>
            <a:endParaRPr i="1" sz="1400">
              <a:latin typeface="Arial"/>
              <a:ea typeface="Arial"/>
              <a:cs typeface="Arial"/>
              <a:sym typeface="Arial"/>
            </a:endParaRPr>
          </a:p>
          <a:p>
            <a:pPr indent="0" lvl="0" marL="0" rtl="0" algn="l">
              <a:spcBef>
                <a:spcPts val="0"/>
              </a:spcBef>
              <a:spcAft>
                <a:spcPts val="0"/>
              </a:spcAft>
              <a:buNone/>
            </a:pPr>
            <a:r>
              <a:rPr i="1" lang="en-GB" sz="1400">
                <a:latin typeface="Arial"/>
                <a:ea typeface="Arial"/>
                <a:cs typeface="Arial"/>
                <a:sym typeface="Arial"/>
              </a:rPr>
              <a:t>-L</a:t>
            </a:r>
            <a:r>
              <a:rPr i="1" lang="en-GB" sz="1400">
                <a:latin typeface="Arial"/>
                <a:ea typeface="Arial"/>
                <a:cs typeface="Arial"/>
                <a:sym typeface="Arial"/>
              </a:rPr>
              <a:t>ower maintenance: </a:t>
            </a:r>
            <a:r>
              <a:rPr lang="en-GB" sz="1400">
                <a:latin typeface="Arial"/>
                <a:ea typeface="Arial"/>
                <a:cs typeface="Arial"/>
                <a:sym typeface="Arial"/>
              </a:rPr>
              <a:t> Easier to refactor and improve over time</a:t>
            </a:r>
            <a:endParaRPr sz="1400">
              <a:latin typeface="Arial"/>
              <a:ea typeface="Arial"/>
              <a:cs typeface="Arial"/>
              <a:sym typeface="Arial"/>
            </a:endParaRPr>
          </a:p>
          <a:p>
            <a:pPr indent="0" lvl="0" marL="0" rtl="0" algn="l">
              <a:spcBef>
                <a:spcPts val="0"/>
              </a:spcBef>
              <a:spcAft>
                <a:spcPts val="0"/>
              </a:spcAft>
              <a:buNone/>
            </a:pPr>
            <a:r>
              <a:rPr i="1" lang="en-GB" sz="1400">
                <a:latin typeface="Arial"/>
                <a:ea typeface="Arial"/>
                <a:cs typeface="Arial"/>
                <a:sym typeface="Arial"/>
              </a:rPr>
              <a:t>-Flexibility: </a:t>
            </a:r>
            <a:r>
              <a:rPr lang="en-GB" sz="1400">
                <a:latin typeface="Arial"/>
                <a:ea typeface="Arial"/>
                <a:cs typeface="Arial"/>
                <a:sym typeface="Arial"/>
              </a:rPr>
              <a:t>Easier to integrate new features and make updates.</a:t>
            </a:r>
            <a:endParaRPr sz="1400">
              <a:latin typeface="Arial"/>
              <a:ea typeface="Arial"/>
              <a:cs typeface="Arial"/>
              <a:sym typeface="Arial"/>
            </a:endParaRPr>
          </a:p>
          <a:p>
            <a:pPr indent="0" lvl="0" marL="0" rtl="0" algn="l">
              <a:spcBef>
                <a:spcPts val="0"/>
              </a:spcBef>
              <a:spcAft>
                <a:spcPts val="0"/>
              </a:spcAft>
              <a:buNone/>
            </a:pPr>
            <a:r>
              <a:rPr i="1" lang="en-GB" sz="1400">
                <a:latin typeface="Arial"/>
                <a:ea typeface="Arial"/>
                <a:cs typeface="Arial"/>
                <a:sym typeface="Arial"/>
              </a:rPr>
              <a:t>-Productivity: </a:t>
            </a:r>
            <a:r>
              <a:rPr lang="en-GB" sz="1400">
                <a:latin typeface="Arial"/>
                <a:ea typeface="Arial"/>
                <a:cs typeface="Arial"/>
                <a:sym typeface="Arial"/>
              </a:rPr>
              <a:t>Can be </a:t>
            </a:r>
            <a:r>
              <a:rPr lang="en-GB" sz="1400">
                <a:latin typeface="Arial"/>
                <a:ea typeface="Arial"/>
                <a:cs typeface="Arial"/>
                <a:sym typeface="Arial"/>
              </a:rPr>
              <a:t>easily</a:t>
            </a:r>
            <a:r>
              <a:rPr lang="en-GB" sz="1400">
                <a:latin typeface="Arial"/>
                <a:ea typeface="Arial"/>
                <a:cs typeface="Arial"/>
                <a:sym typeface="Arial"/>
              </a:rPr>
              <a:t> understood, spend more time </a:t>
            </a:r>
            <a:r>
              <a:rPr lang="en-GB" sz="1400">
                <a:latin typeface="Arial"/>
                <a:ea typeface="Arial"/>
                <a:cs typeface="Arial"/>
                <a:sym typeface="Arial"/>
              </a:rPr>
              <a:t>working</a:t>
            </a:r>
            <a:r>
              <a:rPr lang="en-GB" sz="1400">
                <a:latin typeface="Arial"/>
                <a:ea typeface="Arial"/>
                <a:cs typeface="Arial"/>
                <a:sym typeface="Arial"/>
              </a:rPr>
              <a:t> on new features</a:t>
            </a:r>
            <a:endParaRPr sz="1400">
              <a:latin typeface="Arial"/>
              <a:ea typeface="Arial"/>
              <a:cs typeface="Arial"/>
              <a:sym typeface="Arial"/>
            </a:endParaRPr>
          </a:p>
        </p:txBody>
      </p:sp>
      <p:sp>
        <p:nvSpPr>
          <p:cNvPr id="186" name="Google Shape;186;p25"/>
          <p:cNvSpPr/>
          <p:nvPr/>
        </p:nvSpPr>
        <p:spPr>
          <a:xfrm>
            <a:off x="425775" y="1393275"/>
            <a:ext cx="8520600" cy="71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1500">
                <a:solidFill>
                  <a:schemeClr val="dk2"/>
                </a:solidFill>
              </a:rPr>
              <a:t>Maintainability</a:t>
            </a:r>
            <a:r>
              <a:rPr i="1" lang="en-GB" sz="1500">
                <a:solidFill>
                  <a:schemeClr val="dk2"/>
                </a:solidFill>
              </a:rPr>
              <a:t> in software refers to the ease with which a </a:t>
            </a:r>
            <a:r>
              <a:rPr i="1" lang="en-GB" sz="1500">
                <a:solidFill>
                  <a:schemeClr val="dk2"/>
                </a:solidFill>
              </a:rPr>
              <a:t>software</a:t>
            </a:r>
            <a:r>
              <a:rPr i="1" lang="en-GB" sz="1500">
                <a:solidFill>
                  <a:schemeClr val="dk2"/>
                </a:solidFill>
              </a:rPr>
              <a:t> can be modified to correct faults, improve performance and adapt to change</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2" name="Google Shape;192;p26"/>
          <p:cNvSpPr txBox="1"/>
          <p:nvPr/>
        </p:nvSpPr>
        <p:spPr>
          <a:xfrm>
            <a:off x="3602950" y="1355975"/>
            <a:ext cx="49710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Source Sans Pro"/>
                <a:ea typeface="Source Sans Pro"/>
                <a:cs typeface="Source Sans Pro"/>
                <a:sym typeface="Source Sans Pro"/>
              </a:rPr>
              <a:t>We are going to watch two pieces of code. For each of them you will have have to tell me if the code is </a:t>
            </a:r>
            <a:r>
              <a:rPr b="1" lang="en-GB" sz="2400">
                <a:solidFill>
                  <a:srgbClr val="FF0000"/>
                </a:solidFill>
                <a:latin typeface="Source Sans Pro"/>
                <a:ea typeface="Source Sans Pro"/>
                <a:cs typeface="Source Sans Pro"/>
                <a:sym typeface="Source Sans Pro"/>
              </a:rPr>
              <a:t>Readable, maintainable, and reusable</a:t>
            </a:r>
            <a:endParaRPr b="1" sz="2400">
              <a:solidFill>
                <a:srgbClr val="FF0000"/>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2400">
              <a:solidFill>
                <a:srgbClr val="FF0000"/>
              </a:solidFill>
              <a:latin typeface="Source Sans Pro"/>
              <a:ea typeface="Source Sans Pro"/>
              <a:cs typeface="Source Sans Pro"/>
              <a:sym typeface="Source Sans Pro"/>
            </a:endParaRPr>
          </a:p>
          <a:p>
            <a:pPr indent="0" lvl="0" marL="0" rtl="0" algn="ctr">
              <a:spcBef>
                <a:spcPts val="0"/>
              </a:spcBef>
              <a:spcAft>
                <a:spcPts val="0"/>
              </a:spcAft>
              <a:buNone/>
            </a:pPr>
            <a:r>
              <a:rPr b="1" lang="en-GB" sz="2400">
                <a:solidFill>
                  <a:srgbClr val="0097A7"/>
                </a:solidFill>
                <a:latin typeface="Source Sans Pro"/>
                <a:ea typeface="Source Sans Pro"/>
                <a:cs typeface="Source Sans Pro"/>
                <a:sym typeface="Source Sans Pro"/>
              </a:rPr>
              <a:t>5</a:t>
            </a:r>
            <a:r>
              <a:rPr b="1" lang="en-GB" sz="2400">
                <a:solidFill>
                  <a:srgbClr val="0097A7"/>
                </a:solidFill>
                <a:latin typeface="Source Sans Pro"/>
                <a:ea typeface="Source Sans Pro"/>
                <a:cs typeface="Source Sans Pro"/>
                <a:sym typeface="Source Sans Pro"/>
              </a:rPr>
              <a:t> minutes / code</a:t>
            </a:r>
            <a:endParaRPr b="1" sz="2400">
              <a:solidFill>
                <a:srgbClr val="0097A7"/>
              </a:solidFill>
              <a:latin typeface="Source Sans Pro"/>
              <a:ea typeface="Source Sans Pro"/>
              <a:cs typeface="Source Sans Pro"/>
              <a:sym typeface="Source Sans Pro"/>
            </a:endParaRPr>
          </a:p>
        </p:txBody>
      </p:sp>
      <p:pic>
        <p:nvPicPr>
          <p:cNvPr descr="a man stands in front of a sign that says quiz time (provided by Tenor)" id="193" name="Google Shape;193;p26"/>
          <p:cNvPicPr preferRelativeResize="0"/>
          <p:nvPr/>
        </p:nvPicPr>
        <p:blipFill>
          <a:blip r:embed="rId3">
            <a:alphaModFix/>
          </a:blip>
          <a:stretch>
            <a:fillRect/>
          </a:stretch>
        </p:blipFill>
        <p:spPr>
          <a:xfrm>
            <a:off x="419975" y="1436650"/>
            <a:ext cx="2530561" cy="2609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Code Quiz #1</a:t>
            </a:r>
            <a:endParaRPr/>
          </a:p>
        </p:txBody>
      </p:sp>
      <p:sp>
        <p:nvSpPr>
          <p:cNvPr id="199" name="Google Shape;19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00" name="Google Shape;200;p27"/>
          <p:cNvPicPr preferRelativeResize="0"/>
          <p:nvPr/>
        </p:nvPicPr>
        <p:blipFill>
          <a:blip r:embed="rId3">
            <a:alphaModFix/>
          </a:blip>
          <a:stretch>
            <a:fillRect/>
          </a:stretch>
        </p:blipFill>
        <p:spPr>
          <a:xfrm>
            <a:off x="1195500" y="1006200"/>
            <a:ext cx="6537900" cy="3984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4" name="Google Shape;54;p10"/>
          <p:cNvSpPr txBox="1"/>
          <p:nvPr/>
        </p:nvSpPr>
        <p:spPr>
          <a:xfrm>
            <a:off x="1317663" y="3418775"/>
            <a:ext cx="2646600" cy="7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rimson Text"/>
                <a:ea typeface="Crimson Text"/>
                <a:cs typeface="Crimson Text"/>
                <a:sym typeface="Crimson Text"/>
              </a:rPr>
              <a:t>Romain Thomas </a:t>
            </a:r>
            <a:endParaRPr b="1">
              <a:latin typeface="Crimson Text"/>
              <a:ea typeface="Crimson Text"/>
              <a:cs typeface="Crimson Text"/>
              <a:sym typeface="Crimson Text"/>
            </a:endParaRPr>
          </a:p>
          <a:p>
            <a:pPr indent="0" lvl="0" marL="0" rtl="0" algn="ctr">
              <a:spcBef>
                <a:spcPts val="0"/>
              </a:spcBef>
              <a:spcAft>
                <a:spcPts val="0"/>
              </a:spcAft>
              <a:buNone/>
            </a:pPr>
            <a:r>
              <a:rPr lang="en-GB" u="sng">
                <a:solidFill>
                  <a:srgbClr val="005A8F"/>
                </a:solidFill>
                <a:latin typeface="Crimson Text"/>
                <a:ea typeface="Crimson Text"/>
                <a:cs typeface="Crimson Text"/>
                <a:sym typeface="Crimson Text"/>
                <a:hlinkClick r:id="rId3">
                  <a:extLst>
                    <a:ext uri="{A12FA001-AC4F-418D-AE19-62706E023703}">
                      <ahyp:hlinkClr val="tx"/>
                    </a:ext>
                  </a:extLst>
                </a:hlinkClick>
              </a:rPr>
              <a:t>romain.thomas@sheffield.ac.uk</a:t>
            </a:r>
            <a:endParaRPr>
              <a:latin typeface="Crimson Text"/>
              <a:ea typeface="Crimson Text"/>
              <a:cs typeface="Crimson Text"/>
              <a:sym typeface="Crimson Text"/>
            </a:endParaRPr>
          </a:p>
          <a:p>
            <a:pPr indent="0" lvl="0" marL="0" rtl="0" algn="ctr">
              <a:spcBef>
                <a:spcPts val="0"/>
              </a:spcBef>
              <a:spcAft>
                <a:spcPts val="0"/>
              </a:spcAft>
              <a:buNone/>
            </a:pPr>
            <a:r>
              <a:rPr lang="en-GB">
                <a:latin typeface="Crimson Text"/>
                <a:ea typeface="Crimson Text"/>
                <a:cs typeface="Crimson Text"/>
                <a:sym typeface="Crimson Text"/>
              </a:rPr>
              <a:t>Head of RSE</a:t>
            </a:r>
            <a:endParaRPr>
              <a:latin typeface="Crimson Text"/>
              <a:ea typeface="Crimson Text"/>
              <a:cs typeface="Crimson Text"/>
              <a:sym typeface="Crimson Text"/>
            </a:endParaRPr>
          </a:p>
          <a:p>
            <a:pPr indent="0" lvl="0" marL="0" rtl="0" algn="ctr">
              <a:spcBef>
                <a:spcPts val="0"/>
              </a:spcBef>
              <a:spcAft>
                <a:spcPts val="0"/>
              </a:spcAft>
              <a:buNone/>
            </a:pPr>
            <a:r>
              <a:t/>
            </a:r>
            <a:endParaRPr b="1">
              <a:latin typeface="Source Sans Pro"/>
              <a:ea typeface="Source Sans Pro"/>
              <a:cs typeface="Source Sans Pro"/>
              <a:sym typeface="Source Sans Pro"/>
            </a:endParaRPr>
          </a:p>
        </p:txBody>
      </p:sp>
      <p:pic>
        <p:nvPicPr>
          <p:cNvPr id="55" name="Google Shape;55;p10"/>
          <p:cNvPicPr preferRelativeResize="0"/>
          <p:nvPr/>
        </p:nvPicPr>
        <p:blipFill>
          <a:blip r:embed="rId4">
            <a:alphaModFix/>
          </a:blip>
          <a:stretch>
            <a:fillRect/>
          </a:stretch>
        </p:blipFill>
        <p:spPr>
          <a:xfrm>
            <a:off x="1610213" y="1381925"/>
            <a:ext cx="2061476" cy="1945650"/>
          </a:xfrm>
          <a:prstGeom prst="rect">
            <a:avLst/>
          </a:prstGeom>
          <a:noFill/>
          <a:ln cap="flat" cmpd="sng" w="28575">
            <a:solidFill>
              <a:srgbClr val="9ADBE8"/>
            </a:solidFill>
            <a:prstDash val="solid"/>
            <a:round/>
            <a:headEnd len="sm" w="sm" type="none"/>
            <a:tailEnd len="sm" w="sm" type="none"/>
          </a:ln>
        </p:spPr>
      </p:pic>
      <p:sp>
        <p:nvSpPr>
          <p:cNvPr id="56" name="Google Shape;56;p10"/>
          <p:cNvSpPr txBox="1"/>
          <p:nvPr/>
        </p:nvSpPr>
        <p:spPr>
          <a:xfrm>
            <a:off x="311700" y="176100"/>
            <a:ext cx="8160600" cy="676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GB" sz="2800">
                <a:solidFill>
                  <a:srgbClr val="363F49"/>
                </a:solidFill>
                <a:latin typeface="Source Sans Pro"/>
                <a:ea typeface="Source Sans Pro"/>
                <a:cs typeface="Source Sans Pro"/>
                <a:sym typeface="Source Sans Pro"/>
              </a:rPr>
              <a:t>Who are we?</a:t>
            </a:r>
            <a:endParaRPr b="1" sz="2800">
              <a:solidFill>
                <a:srgbClr val="363F49"/>
              </a:solidFill>
              <a:latin typeface="Source Sans Pro"/>
              <a:ea typeface="Source Sans Pro"/>
              <a:cs typeface="Source Sans Pro"/>
              <a:sym typeface="Source Sans Pro"/>
            </a:endParaRPr>
          </a:p>
        </p:txBody>
      </p:sp>
      <p:sp>
        <p:nvSpPr>
          <p:cNvPr id="57" name="Google Shape;57;p10"/>
          <p:cNvSpPr txBox="1"/>
          <p:nvPr/>
        </p:nvSpPr>
        <p:spPr>
          <a:xfrm>
            <a:off x="4885213" y="3418775"/>
            <a:ext cx="2646600" cy="7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rimson Text"/>
                <a:ea typeface="Crimson Text"/>
                <a:cs typeface="Crimson Text"/>
                <a:sym typeface="Crimson Text"/>
              </a:rPr>
              <a:t>Martin Dyer</a:t>
            </a:r>
            <a:r>
              <a:rPr b="1" lang="en-GB">
                <a:latin typeface="Crimson Text"/>
                <a:ea typeface="Crimson Text"/>
                <a:cs typeface="Crimson Text"/>
                <a:sym typeface="Crimson Text"/>
              </a:rPr>
              <a:t> </a:t>
            </a:r>
            <a:endParaRPr b="1">
              <a:latin typeface="Crimson Text"/>
              <a:ea typeface="Crimson Text"/>
              <a:cs typeface="Crimson Text"/>
              <a:sym typeface="Crimson Text"/>
            </a:endParaRPr>
          </a:p>
          <a:p>
            <a:pPr indent="0" lvl="0" marL="0" rtl="0" algn="ctr">
              <a:spcBef>
                <a:spcPts val="0"/>
              </a:spcBef>
              <a:spcAft>
                <a:spcPts val="0"/>
              </a:spcAft>
              <a:buNone/>
            </a:pPr>
            <a:r>
              <a:rPr lang="en-GB" u="sng">
                <a:solidFill>
                  <a:schemeClr val="hlink"/>
                </a:solidFill>
                <a:latin typeface="Crimson Text"/>
                <a:ea typeface="Crimson Text"/>
                <a:cs typeface="Crimson Text"/>
                <a:sym typeface="Crimson Text"/>
                <a:hlinkClick r:id="rId5"/>
              </a:rPr>
              <a:t>martin.dyer@sheffield.ac.uk</a:t>
            </a:r>
            <a:endParaRPr>
              <a:latin typeface="Crimson Text"/>
              <a:ea typeface="Crimson Text"/>
              <a:cs typeface="Crimson Text"/>
              <a:sym typeface="Crimson Text"/>
            </a:endParaRPr>
          </a:p>
          <a:p>
            <a:pPr indent="0" lvl="0" marL="0" rtl="0" algn="ctr">
              <a:spcBef>
                <a:spcPts val="0"/>
              </a:spcBef>
              <a:spcAft>
                <a:spcPts val="0"/>
              </a:spcAft>
              <a:buNone/>
            </a:pPr>
            <a:r>
              <a:rPr lang="en-GB">
                <a:latin typeface="Crimson Text"/>
                <a:ea typeface="Crimson Text"/>
                <a:cs typeface="Crimson Text"/>
                <a:sym typeface="Crimson Text"/>
              </a:rPr>
              <a:t>Research Software Engineer</a:t>
            </a:r>
            <a:endParaRPr>
              <a:latin typeface="Crimson Text"/>
              <a:ea typeface="Crimson Text"/>
              <a:cs typeface="Crimson Text"/>
              <a:sym typeface="Crimson Text"/>
            </a:endParaRPr>
          </a:p>
          <a:p>
            <a:pPr indent="0" lvl="0" marL="0" rtl="0" algn="ctr">
              <a:spcBef>
                <a:spcPts val="0"/>
              </a:spcBef>
              <a:spcAft>
                <a:spcPts val="0"/>
              </a:spcAft>
              <a:buNone/>
            </a:pPr>
            <a:r>
              <a:t/>
            </a:r>
            <a:endParaRPr b="1">
              <a:latin typeface="Source Sans Pro"/>
              <a:ea typeface="Source Sans Pro"/>
              <a:cs typeface="Source Sans Pro"/>
              <a:sym typeface="Source Sans Pro"/>
            </a:endParaRPr>
          </a:p>
        </p:txBody>
      </p:sp>
      <p:pic>
        <p:nvPicPr>
          <p:cNvPr id="58" name="Google Shape;58;p10"/>
          <p:cNvPicPr preferRelativeResize="0"/>
          <p:nvPr/>
        </p:nvPicPr>
        <p:blipFill rotWithShape="1">
          <a:blip r:embed="rId6">
            <a:alphaModFix/>
          </a:blip>
          <a:srcRect b="2810" l="0" r="24230" t="25674"/>
          <a:stretch/>
        </p:blipFill>
        <p:spPr>
          <a:xfrm>
            <a:off x="5177788" y="1381925"/>
            <a:ext cx="2061476" cy="1945650"/>
          </a:xfrm>
          <a:prstGeom prst="rect">
            <a:avLst/>
          </a:prstGeom>
          <a:noFill/>
          <a:ln cap="flat" cmpd="sng" w="28575">
            <a:solidFill>
              <a:srgbClr val="9ADBE8"/>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Code Quiz #1</a:t>
            </a:r>
            <a:endParaRPr/>
          </a:p>
        </p:txBody>
      </p:sp>
      <p:sp>
        <p:nvSpPr>
          <p:cNvPr id="206" name="Google Shape;20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7" name="Google Shape;207;p28"/>
          <p:cNvSpPr txBox="1"/>
          <p:nvPr/>
        </p:nvSpPr>
        <p:spPr>
          <a:xfrm>
            <a:off x="416850" y="4098625"/>
            <a:ext cx="831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r>
              <a:rPr b="1" i="1" lang="en-GB" u="sng"/>
              <a:t>Reusable: </a:t>
            </a:r>
            <a:r>
              <a:rPr lang="en-GB"/>
              <a:t>The function can be used with any list of integers to filter and transform the data.</a:t>
            </a:r>
            <a:endParaRPr/>
          </a:p>
          <a:p>
            <a:pPr indent="0" lvl="0" marL="0" rtl="0" algn="l">
              <a:spcBef>
                <a:spcPts val="0"/>
              </a:spcBef>
              <a:spcAft>
                <a:spcPts val="0"/>
              </a:spcAft>
              <a:buNone/>
            </a:pPr>
            <a:r>
              <a:rPr lang="en-GB"/>
              <a:t>- </a:t>
            </a:r>
            <a:r>
              <a:rPr b="1" i="1" lang="en-GB" u="sng"/>
              <a:t>Partially readable:</a:t>
            </a:r>
            <a:r>
              <a:rPr lang="en-GB"/>
              <a:t> U</a:t>
            </a:r>
            <a:r>
              <a:rPr lang="en-GB"/>
              <a:t>ses a simple structure that is easy to follow. But it is impossible to understand its purpose. There are no comments explaining what the function is doing or why it’s doing it.</a:t>
            </a:r>
            <a:endParaRPr/>
          </a:p>
        </p:txBody>
      </p:sp>
      <p:pic>
        <p:nvPicPr>
          <p:cNvPr id="208" name="Google Shape;208;p28"/>
          <p:cNvPicPr preferRelativeResize="0"/>
          <p:nvPr/>
        </p:nvPicPr>
        <p:blipFill>
          <a:blip r:embed="rId3">
            <a:alphaModFix/>
          </a:blip>
          <a:stretch>
            <a:fillRect/>
          </a:stretch>
        </p:blipFill>
        <p:spPr>
          <a:xfrm>
            <a:off x="1754675" y="774351"/>
            <a:ext cx="5454016" cy="3324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Code Quiz #1</a:t>
            </a:r>
            <a:endParaRPr/>
          </a:p>
        </p:txBody>
      </p:sp>
      <p:sp>
        <p:nvSpPr>
          <p:cNvPr id="214" name="Google Shape;214;p29"/>
          <p:cNvSpPr txBox="1"/>
          <p:nvPr>
            <p:ph idx="12" type="sldNum"/>
          </p:nvPr>
        </p:nvSpPr>
        <p:spPr>
          <a:xfrm>
            <a:off x="8472458" y="5044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15" name="Google Shape;215;p29"/>
          <p:cNvSpPr txBox="1"/>
          <p:nvPr/>
        </p:nvSpPr>
        <p:spPr>
          <a:xfrm>
            <a:off x="3745025" y="4386250"/>
            <a:ext cx="243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u="sng"/>
              <a:t>Not maintainable!!!</a:t>
            </a:r>
            <a:endParaRPr b="1" sz="1900" u="sng"/>
          </a:p>
        </p:txBody>
      </p:sp>
      <p:sp>
        <p:nvSpPr>
          <p:cNvPr id="216" name="Google Shape;216;p29"/>
          <p:cNvSpPr txBox="1"/>
          <p:nvPr/>
        </p:nvSpPr>
        <p:spPr>
          <a:xfrm>
            <a:off x="6973650" y="1587113"/>
            <a:ext cx="149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Source Sans Pro"/>
                <a:ea typeface="Source Sans Pro"/>
                <a:cs typeface="Source Sans Pro"/>
                <a:sym typeface="Source Sans Pro"/>
              </a:rPr>
              <a:t>What if x &lt; -1?</a:t>
            </a:r>
            <a:endParaRPr sz="1600">
              <a:solidFill>
                <a:schemeClr val="dk1"/>
              </a:solidFill>
              <a:latin typeface="Source Sans Pro"/>
              <a:ea typeface="Source Sans Pro"/>
              <a:cs typeface="Source Sans Pro"/>
              <a:sym typeface="Source Sans Pro"/>
            </a:endParaRPr>
          </a:p>
        </p:txBody>
      </p:sp>
      <p:sp>
        <p:nvSpPr>
          <p:cNvPr id="217" name="Google Shape;217;p29"/>
          <p:cNvSpPr txBox="1"/>
          <p:nvPr/>
        </p:nvSpPr>
        <p:spPr>
          <a:xfrm>
            <a:off x="5184950" y="731700"/>
            <a:ext cx="281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Source Sans Pro"/>
                <a:ea typeface="Source Sans Pro"/>
                <a:cs typeface="Source Sans Pro"/>
                <a:sym typeface="Source Sans Pro"/>
              </a:rPr>
              <a:t>What are these numbers?</a:t>
            </a:r>
            <a:endParaRPr sz="1600">
              <a:solidFill>
                <a:schemeClr val="dk1"/>
              </a:solidFill>
              <a:latin typeface="Source Sans Pro"/>
              <a:ea typeface="Source Sans Pro"/>
              <a:cs typeface="Source Sans Pro"/>
              <a:sym typeface="Source Sans Pro"/>
            </a:endParaRPr>
          </a:p>
        </p:txBody>
      </p:sp>
      <p:pic>
        <p:nvPicPr>
          <p:cNvPr id="218" name="Google Shape;218;p29"/>
          <p:cNvPicPr preferRelativeResize="0"/>
          <p:nvPr/>
        </p:nvPicPr>
        <p:blipFill>
          <a:blip r:embed="rId3">
            <a:alphaModFix/>
          </a:blip>
          <a:stretch>
            <a:fillRect/>
          </a:stretch>
        </p:blipFill>
        <p:spPr>
          <a:xfrm>
            <a:off x="1738675" y="1061976"/>
            <a:ext cx="5454016" cy="3324275"/>
          </a:xfrm>
          <a:prstGeom prst="rect">
            <a:avLst/>
          </a:prstGeom>
          <a:noFill/>
          <a:ln>
            <a:noFill/>
          </a:ln>
        </p:spPr>
      </p:pic>
      <p:cxnSp>
        <p:nvCxnSpPr>
          <p:cNvPr id="219" name="Google Shape;219;p29"/>
          <p:cNvCxnSpPr/>
          <p:nvPr/>
        </p:nvCxnSpPr>
        <p:spPr>
          <a:xfrm flipH="1">
            <a:off x="5981625" y="2067775"/>
            <a:ext cx="1656000" cy="478200"/>
          </a:xfrm>
          <a:prstGeom prst="straightConnector1">
            <a:avLst/>
          </a:prstGeom>
          <a:noFill/>
          <a:ln cap="flat" cmpd="sng" w="9525">
            <a:solidFill>
              <a:srgbClr val="FF0000"/>
            </a:solidFill>
            <a:prstDash val="solid"/>
            <a:round/>
            <a:headEnd len="med" w="med" type="none"/>
            <a:tailEnd len="med" w="med" type="triangle"/>
          </a:ln>
        </p:spPr>
      </p:cxnSp>
      <p:cxnSp>
        <p:nvCxnSpPr>
          <p:cNvPr id="220" name="Google Shape;220;p29"/>
          <p:cNvCxnSpPr/>
          <p:nvPr/>
        </p:nvCxnSpPr>
        <p:spPr>
          <a:xfrm flipH="1">
            <a:off x="3523875" y="1162800"/>
            <a:ext cx="2209500" cy="1134600"/>
          </a:xfrm>
          <a:prstGeom prst="straightConnector1">
            <a:avLst/>
          </a:prstGeom>
          <a:noFill/>
          <a:ln cap="flat" cmpd="sng" w="9525">
            <a:solidFill>
              <a:srgbClr val="0097A7"/>
            </a:solidFill>
            <a:prstDash val="solid"/>
            <a:round/>
            <a:headEnd len="med" w="med" type="none"/>
            <a:tailEnd len="med" w="med" type="triangle"/>
          </a:ln>
        </p:spPr>
      </p:cxnSp>
      <p:cxnSp>
        <p:nvCxnSpPr>
          <p:cNvPr id="221" name="Google Shape;221;p29"/>
          <p:cNvCxnSpPr/>
          <p:nvPr/>
        </p:nvCxnSpPr>
        <p:spPr>
          <a:xfrm flipH="1">
            <a:off x="3937875" y="1162800"/>
            <a:ext cx="1899000" cy="1113900"/>
          </a:xfrm>
          <a:prstGeom prst="straightConnector1">
            <a:avLst/>
          </a:prstGeom>
          <a:noFill/>
          <a:ln cap="flat" cmpd="sng" w="9525">
            <a:solidFill>
              <a:srgbClr val="0097A7"/>
            </a:solidFill>
            <a:prstDash val="solid"/>
            <a:round/>
            <a:headEnd len="med" w="med" type="none"/>
            <a:tailEnd len="med" w="med" type="triangle"/>
          </a:ln>
        </p:spPr>
      </p:cxnSp>
      <p:cxnSp>
        <p:nvCxnSpPr>
          <p:cNvPr id="222" name="Google Shape;222;p29"/>
          <p:cNvCxnSpPr/>
          <p:nvPr/>
        </p:nvCxnSpPr>
        <p:spPr>
          <a:xfrm>
            <a:off x="6193925" y="1169450"/>
            <a:ext cx="237900" cy="1417800"/>
          </a:xfrm>
          <a:prstGeom prst="straightConnector1">
            <a:avLst/>
          </a:prstGeom>
          <a:noFill/>
          <a:ln cap="flat" cmpd="sng" w="9525">
            <a:solidFill>
              <a:srgbClr val="0097A7"/>
            </a:solidFill>
            <a:prstDash val="solid"/>
            <a:round/>
            <a:headEnd len="med" w="med" type="none"/>
            <a:tailEnd len="med" w="med" type="triangle"/>
          </a:ln>
        </p:spPr>
      </p:cxnSp>
      <p:cxnSp>
        <p:nvCxnSpPr>
          <p:cNvPr id="223" name="Google Shape;223;p29"/>
          <p:cNvCxnSpPr/>
          <p:nvPr/>
        </p:nvCxnSpPr>
        <p:spPr>
          <a:xfrm>
            <a:off x="6287075" y="1169450"/>
            <a:ext cx="496800" cy="1355700"/>
          </a:xfrm>
          <a:prstGeom prst="straightConnector1">
            <a:avLst/>
          </a:prstGeom>
          <a:noFill/>
          <a:ln cap="flat" cmpd="sng" w="9525">
            <a:solidFill>
              <a:srgbClr val="0097A7"/>
            </a:solidFill>
            <a:prstDash val="solid"/>
            <a:round/>
            <a:headEnd len="med" w="med" type="none"/>
            <a:tailEnd len="med" w="med" type="triangle"/>
          </a:ln>
        </p:spPr>
      </p:cxnSp>
      <p:cxnSp>
        <p:nvCxnSpPr>
          <p:cNvPr id="224" name="Google Shape;224;p29"/>
          <p:cNvCxnSpPr/>
          <p:nvPr/>
        </p:nvCxnSpPr>
        <p:spPr>
          <a:xfrm>
            <a:off x="2828100" y="2490300"/>
            <a:ext cx="1242000" cy="10500"/>
          </a:xfrm>
          <a:prstGeom prst="straightConnector1">
            <a:avLst/>
          </a:prstGeom>
          <a:noFill/>
          <a:ln cap="flat" cmpd="sng" w="28575">
            <a:solidFill>
              <a:srgbClr val="FF0000"/>
            </a:solidFill>
            <a:prstDash val="solid"/>
            <a:round/>
            <a:headEnd len="med" w="med" type="none"/>
            <a:tailEnd len="med" w="med" type="none"/>
          </a:ln>
        </p:spPr>
      </p:cxnSp>
      <p:sp>
        <p:nvSpPr>
          <p:cNvPr id="225" name="Google Shape;225;p29"/>
          <p:cNvSpPr txBox="1"/>
          <p:nvPr/>
        </p:nvSpPr>
        <p:spPr>
          <a:xfrm>
            <a:off x="2162950" y="2490300"/>
            <a:ext cx="79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Source Sans Pro"/>
                <a:ea typeface="Source Sans Pro"/>
                <a:cs typeface="Source Sans Pro"/>
                <a:sym typeface="Source Sans Pro"/>
              </a:rPr>
              <a:t>Why?</a:t>
            </a:r>
            <a:endParaRPr sz="1600">
              <a:solidFill>
                <a:schemeClr val="dk1"/>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Code Quiz #2</a:t>
            </a:r>
            <a:endParaRPr/>
          </a:p>
        </p:txBody>
      </p:sp>
      <p:sp>
        <p:nvSpPr>
          <p:cNvPr id="231" name="Google Shape;23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32" name="Google Shape;232;p30"/>
          <p:cNvPicPr preferRelativeResize="0"/>
          <p:nvPr/>
        </p:nvPicPr>
        <p:blipFill>
          <a:blip r:embed="rId3">
            <a:alphaModFix/>
          </a:blip>
          <a:stretch>
            <a:fillRect/>
          </a:stretch>
        </p:blipFill>
        <p:spPr>
          <a:xfrm>
            <a:off x="2874225" y="96525"/>
            <a:ext cx="5421551" cy="4826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Code Quiz #2</a:t>
            </a:r>
            <a:endParaRPr/>
          </a:p>
        </p:txBody>
      </p:sp>
      <p:sp>
        <p:nvSpPr>
          <p:cNvPr id="238" name="Google Shape;23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39" name="Google Shape;239;p31"/>
          <p:cNvPicPr preferRelativeResize="0"/>
          <p:nvPr/>
        </p:nvPicPr>
        <p:blipFill>
          <a:blip r:embed="rId3">
            <a:alphaModFix/>
          </a:blip>
          <a:stretch>
            <a:fillRect/>
          </a:stretch>
        </p:blipFill>
        <p:spPr>
          <a:xfrm>
            <a:off x="2874225" y="96525"/>
            <a:ext cx="5421551" cy="4826250"/>
          </a:xfrm>
          <a:prstGeom prst="rect">
            <a:avLst/>
          </a:prstGeom>
          <a:noFill/>
          <a:ln>
            <a:noFill/>
          </a:ln>
        </p:spPr>
      </p:pic>
      <p:sp>
        <p:nvSpPr>
          <p:cNvPr id="240" name="Google Shape;240;p31"/>
          <p:cNvSpPr txBox="1"/>
          <p:nvPr/>
        </p:nvSpPr>
        <p:spPr>
          <a:xfrm>
            <a:off x="72425" y="1447650"/>
            <a:ext cx="2897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r>
              <a:rPr b="1" i="1" lang="en-GB" u="sng"/>
              <a:t>Maintainable</a:t>
            </a:r>
            <a:r>
              <a:rPr lang="en-GB"/>
              <a:t>: The code is well-structured, with clear variable names and straightforward logic. It's easy to understand and modify if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r>
              <a:rPr b="1" lang="en-GB" u="sng"/>
              <a:t>Readable</a:t>
            </a:r>
            <a:r>
              <a:rPr lang="en-GB"/>
              <a:t>: The code uses descriptive variable names and simple constructs, making it easy to follow.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Code Quiz #2</a:t>
            </a:r>
            <a:endParaRPr/>
          </a:p>
        </p:txBody>
      </p:sp>
      <p:sp>
        <p:nvSpPr>
          <p:cNvPr id="246" name="Google Shape;24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7" name="Google Shape;247;p32"/>
          <p:cNvPicPr preferRelativeResize="0"/>
          <p:nvPr/>
        </p:nvPicPr>
        <p:blipFill>
          <a:blip r:embed="rId3">
            <a:alphaModFix/>
          </a:blip>
          <a:stretch>
            <a:fillRect/>
          </a:stretch>
        </p:blipFill>
        <p:spPr>
          <a:xfrm>
            <a:off x="2874225" y="96525"/>
            <a:ext cx="5421551" cy="4826250"/>
          </a:xfrm>
          <a:prstGeom prst="rect">
            <a:avLst/>
          </a:prstGeom>
          <a:noFill/>
          <a:ln>
            <a:noFill/>
          </a:ln>
        </p:spPr>
      </p:pic>
      <p:sp>
        <p:nvSpPr>
          <p:cNvPr id="248" name="Google Shape;248;p32"/>
          <p:cNvSpPr txBox="1"/>
          <p:nvPr/>
        </p:nvSpPr>
        <p:spPr>
          <a:xfrm>
            <a:off x="72425" y="1447650"/>
            <a:ext cx="2897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It is </a:t>
            </a:r>
            <a:r>
              <a:rPr b="1" i="1" lang="en-GB" u="sng"/>
              <a:t>NOT </a:t>
            </a:r>
            <a:r>
              <a:rPr b="1" i="1" lang="en-GB" u="sng"/>
              <a:t>reusable</a:t>
            </a:r>
            <a:r>
              <a:rPr lang="en-GB"/>
              <a:t> because the function is </a:t>
            </a:r>
            <a:r>
              <a:rPr b="1" lang="en-GB" u="sng"/>
              <a:t>hardcoded to work with a specific dataset defined within the function</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cannot be easily reused with different datasets without modifying the function itself.</a:t>
            </a:r>
            <a:endParaRPr/>
          </a:p>
        </p:txBody>
      </p:sp>
      <p:cxnSp>
        <p:nvCxnSpPr>
          <p:cNvPr id="249" name="Google Shape;249;p32"/>
          <p:cNvCxnSpPr>
            <a:stCxn id="248" idx="0"/>
          </p:cNvCxnSpPr>
          <p:nvPr/>
        </p:nvCxnSpPr>
        <p:spPr>
          <a:xfrm flipH="1" rot="10800000">
            <a:off x="1521275" y="538050"/>
            <a:ext cx="1656000" cy="909600"/>
          </a:xfrm>
          <a:prstGeom prst="straightConnector1">
            <a:avLst/>
          </a:prstGeom>
          <a:noFill/>
          <a:ln cap="flat" cmpd="sng" w="9525">
            <a:solidFill>
              <a:srgbClr val="0097A7"/>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Code structure</a:t>
            </a:r>
            <a:endParaRPr/>
          </a:p>
        </p:txBody>
      </p:sp>
      <p:sp>
        <p:nvSpPr>
          <p:cNvPr id="255" name="Google Shape;25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56" name="Google Shape;256;p33"/>
          <p:cNvSpPr txBox="1"/>
          <p:nvPr/>
        </p:nvSpPr>
        <p:spPr>
          <a:xfrm>
            <a:off x="343350" y="1113000"/>
            <a:ext cx="8677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When you’re writing code, making it consistent and well-structured is just as essential as ensuring it produces the correct result.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You should think about how you structure your code as you write it, as this will make it easier to read and maintain in the future both by yourself and others.</a:t>
            </a:r>
            <a:endParaRPr sz="2100"/>
          </a:p>
          <a:p>
            <a:pPr indent="0" lvl="0" marL="0" rtl="0" algn="l">
              <a:spcBef>
                <a:spcPts val="0"/>
              </a:spcBef>
              <a:spcAft>
                <a:spcPts val="0"/>
              </a:spcAft>
              <a:buNone/>
            </a:pPr>
            <a:r>
              <a:t/>
            </a:r>
            <a:endParaRPr sz="2100"/>
          </a:p>
          <a:p>
            <a:pPr indent="0" lvl="0" marL="0" rtl="0" algn="ctr">
              <a:spcBef>
                <a:spcPts val="0"/>
              </a:spcBef>
              <a:spcAft>
                <a:spcPts val="0"/>
              </a:spcAft>
              <a:buNone/>
            </a:pPr>
            <a:r>
              <a:rPr b="1" lang="en-GB" sz="2100">
                <a:solidFill>
                  <a:srgbClr val="FF0000"/>
                </a:solidFill>
              </a:rPr>
              <a:t>It’s much easier to get other people to use</a:t>
            </a:r>
            <a:endParaRPr b="1" sz="2100">
              <a:solidFill>
                <a:srgbClr val="FF0000"/>
              </a:solidFill>
            </a:endParaRPr>
          </a:p>
          <a:p>
            <a:pPr indent="0" lvl="0" marL="0" rtl="0" algn="ctr">
              <a:spcBef>
                <a:spcPts val="0"/>
              </a:spcBef>
              <a:spcAft>
                <a:spcPts val="0"/>
              </a:spcAft>
              <a:buNone/>
            </a:pPr>
            <a:r>
              <a:rPr b="1" lang="en-GB" sz="2100">
                <a:solidFill>
                  <a:srgbClr val="FF0000"/>
                </a:solidFill>
              </a:rPr>
              <a:t>and contribute to your code</a:t>
            </a:r>
            <a:endParaRPr b="1" sz="2100">
              <a:solidFill>
                <a:srgbClr val="FF0000"/>
              </a:solidFill>
            </a:endParaRPr>
          </a:p>
          <a:p>
            <a:pPr indent="0" lvl="0" marL="0" rtl="0" algn="ctr">
              <a:spcBef>
                <a:spcPts val="0"/>
              </a:spcBef>
              <a:spcAft>
                <a:spcPts val="0"/>
              </a:spcAft>
              <a:buNone/>
            </a:pPr>
            <a:r>
              <a:rPr b="1" lang="en-GB" sz="2100">
                <a:solidFill>
                  <a:srgbClr val="FF0000"/>
                </a:solidFill>
              </a:rPr>
              <a:t>if it’s easy to read!</a:t>
            </a:r>
            <a:endParaRPr b="1" sz="210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Objects and Functions</a:t>
            </a:r>
            <a:endParaRPr/>
          </a:p>
        </p:txBody>
      </p:sp>
      <p:sp>
        <p:nvSpPr>
          <p:cNvPr id="262" name="Google Shape;26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63" name="Google Shape;263;p34"/>
          <p:cNvSpPr txBox="1"/>
          <p:nvPr/>
        </p:nvSpPr>
        <p:spPr>
          <a:xfrm>
            <a:off x="343350" y="1113000"/>
            <a:ext cx="86778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Python is an </a:t>
            </a:r>
            <a:r>
              <a:rPr b="1" lang="en-GB" sz="2100"/>
              <a:t>object-oriented</a:t>
            </a:r>
            <a:r>
              <a:rPr lang="en-GB" sz="2100"/>
              <a:t> programming language.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You should try to think about your code as being made up of </a:t>
            </a:r>
            <a:r>
              <a:rPr b="1" lang="en-GB" sz="2100"/>
              <a:t>objects</a:t>
            </a:r>
            <a:r>
              <a:rPr lang="en-GB" sz="2100"/>
              <a:t> (numbers, text, lists etc), and </a:t>
            </a:r>
            <a:r>
              <a:rPr b="1" lang="en-GB" sz="2100"/>
              <a:t>functions</a:t>
            </a:r>
            <a:r>
              <a:rPr lang="en-GB" sz="2100"/>
              <a:t> that act upon those objects (and usually return a new object as the output).</a:t>
            </a:r>
            <a:endParaRPr sz="2100"/>
          </a:p>
        </p:txBody>
      </p:sp>
      <p:pic>
        <p:nvPicPr>
          <p:cNvPr id="264" name="Google Shape;264;p34"/>
          <p:cNvPicPr preferRelativeResize="0"/>
          <p:nvPr/>
        </p:nvPicPr>
        <p:blipFill>
          <a:blip r:embed="rId3">
            <a:alphaModFix/>
          </a:blip>
          <a:stretch>
            <a:fillRect/>
          </a:stretch>
        </p:blipFill>
        <p:spPr>
          <a:xfrm>
            <a:off x="5981200" y="3006625"/>
            <a:ext cx="2491249" cy="1791950"/>
          </a:xfrm>
          <a:prstGeom prst="rect">
            <a:avLst/>
          </a:prstGeom>
          <a:noFill/>
          <a:ln>
            <a:noFill/>
          </a:ln>
        </p:spPr>
      </p:pic>
      <p:sp>
        <p:nvSpPr>
          <p:cNvPr id="265" name="Google Shape;265;p34"/>
          <p:cNvSpPr txBox="1"/>
          <p:nvPr/>
        </p:nvSpPr>
        <p:spPr>
          <a:xfrm>
            <a:off x="343350" y="3002150"/>
            <a:ext cx="5323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For example, we create a function called </a:t>
            </a:r>
            <a:r>
              <a:rPr lang="en-GB" sz="2100">
                <a:solidFill>
                  <a:srgbClr val="1E4E79"/>
                </a:solidFill>
                <a:latin typeface="Roboto Mono"/>
                <a:ea typeface="Roboto Mono"/>
                <a:cs typeface="Roboto Mono"/>
                <a:sym typeface="Roboto Mono"/>
              </a:rPr>
              <a:t>add()</a:t>
            </a:r>
            <a:r>
              <a:rPr lang="en-GB" sz="2100"/>
              <a:t>, which takes two numbers and returns the sum. We also use the built-in </a:t>
            </a:r>
            <a:r>
              <a:rPr lang="en-GB" sz="2100">
                <a:solidFill>
                  <a:srgbClr val="1E4E79"/>
                </a:solidFill>
                <a:latin typeface="Roboto Mono"/>
                <a:ea typeface="Roboto Mono"/>
                <a:cs typeface="Roboto Mono"/>
                <a:sym typeface="Roboto Mono"/>
              </a:rPr>
              <a:t>print()</a:t>
            </a:r>
            <a:r>
              <a:rPr lang="en-GB" sz="2100"/>
              <a:t> function to print the result.</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Scope</a:t>
            </a:r>
            <a:endParaRPr/>
          </a:p>
        </p:txBody>
      </p:sp>
      <p:sp>
        <p:nvSpPr>
          <p:cNvPr id="271" name="Google Shape;27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72" name="Google Shape;272;p35"/>
          <p:cNvPicPr preferRelativeResize="0"/>
          <p:nvPr/>
        </p:nvPicPr>
        <p:blipFill rotWithShape="1">
          <a:blip r:embed="rId3">
            <a:alphaModFix/>
          </a:blip>
          <a:srcRect b="0" l="0" r="57933" t="22088"/>
          <a:stretch/>
        </p:blipFill>
        <p:spPr>
          <a:xfrm>
            <a:off x="5508756" y="2036400"/>
            <a:ext cx="2459619" cy="2967900"/>
          </a:xfrm>
          <a:prstGeom prst="rect">
            <a:avLst/>
          </a:prstGeom>
          <a:noFill/>
          <a:ln>
            <a:noFill/>
          </a:ln>
        </p:spPr>
      </p:pic>
      <p:sp>
        <p:nvSpPr>
          <p:cNvPr id="273" name="Google Shape;273;p35"/>
          <p:cNvSpPr txBox="1"/>
          <p:nvPr/>
        </p:nvSpPr>
        <p:spPr>
          <a:xfrm>
            <a:off x="343350" y="1113000"/>
            <a:ext cx="36867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A variable defined within a function can only be accessed within that function. This is the </a:t>
            </a:r>
            <a:r>
              <a:rPr b="1" lang="en-GB" sz="2100"/>
              <a:t>scope</a:t>
            </a:r>
            <a:r>
              <a:rPr lang="en-GB" sz="2100"/>
              <a:t> of the variable.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Any variable outside of a function is in the </a:t>
            </a:r>
            <a:r>
              <a:rPr b="1" lang="en-GB" sz="2100"/>
              <a:t>global scope</a:t>
            </a:r>
            <a:r>
              <a:rPr lang="en-GB" sz="2100"/>
              <a:t>, and can be accessed from anywhere (including </a:t>
            </a:r>
            <a:r>
              <a:rPr lang="en-GB" sz="2100"/>
              <a:t>within functions).</a:t>
            </a:r>
            <a:endParaRPr sz="2100"/>
          </a:p>
        </p:txBody>
      </p:sp>
      <p:sp>
        <p:nvSpPr>
          <p:cNvPr id="274" name="Google Shape;274;p35"/>
          <p:cNvSpPr txBox="1"/>
          <p:nvPr/>
        </p:nvSpPr>
        <p:spPr>
          <a:xfrm>
            <a:off x="4835375" y="1113000"/>
            <a:ext cx="3806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Source Sans Pro"/>
                <a:ea typeface="Source Sans Pro"/>
                <a:cs typeface="Source Sans Pro"/>
                <a:sym typeface="Source Sans Pro"/>
              </a:rPr>
              <a:t>Structure</a:t>
            </a:r>
            <a:r>
              <a:rPr lang="en-GB" sz="2400">
                <a:solidFill>
                  <a:schemeClr val="dk1"/>
                </a:solidFill>
                <a:latin typeface="Source Sans Pro"/>
                <a:ea typeface="Source Sans Pro"/>
                <a:cs typeface="Source Sans Pro"/>
                <a:sym typeface="Source Sans Pro"/>
              </a:rPr>
              <a:t> Challenge #1:</a:t>
            </a:r>
            <a:endParaRPr sz="24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lang="en-GB" sz="2400">
                <a:solidFill>
                  <a:schemeClr val="dk1"/>
                </a:solidFill>
                <a:latin typeface="Source Sans Pro"/>
                <a:ea typeface="Source Sans Pro"/>
                <a:cs typeface="Source Sans Pro"/>
                <a:sym typeface="Source Sans Pro"/>
              </a:rPr>
              <a:t>What will this code output?</a:t>
            </a:r>
            <a:endParaRPr sz="2400">
              <a:solidFill>
                <a:schemeClr val="dk1"/>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Classes</a:t>
            </a:r>
            <a:endParaRPr/>
          </a:p>
        </p:txBody>
      </p:sp>
      <p:sp>
        <p:nvSpPr>
          <p:cNvPr id="280" name="Google Shape;28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81" name="Google Shape;281;p36"/>
          <p:cNvSpPr txBox="1"/>
          <p:nvPr/>
        </p:nvSpPr>
        <p:spPr>
          <a:xfrm>
            <a:off x="343350" y="1113000"/>
            <a:ext cx="8677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Every Python object has a </a:t>
            </a:r>
            <a:r>
              <a:rPr b="1" lang="en-GB" sz="2100"/>
              <a:t>class</a:t>
            </a:r>
            <a:r>
              <a:rPr lang="en-GB" sz="2100"/>
              <a:t>, like </a:t>
            </a:r>
            <a:r>
              <a:rPr lang="en-GB" sz="2100">
                <a:solidFill>
                  <a:srgbClr val="1E4E79"/>
                </a:solidFill>
                <a:latin typeface="Roboto Mono"/>
                <a:ea typeface="Roboto Mono"/>
                <a:cs typeface="Roboto Mono"/>
                <a:sym typeface="Roboto Mono"/>
              </a:rPr>
              <a:t>int</a:t>
            </a:r>
            <a:r>
              <a:rPr lang="en-GB" sz="2100"/>
              <a:t> for integers or </a:t>
            </a:r>
            <a:r>
              <a:rPr lang="en-GB" sz="2100">
                <a:solidFill>
                  <a:srgbClr val="1E4E79"/>
                </a:solidFill>
                <a:latin typeface="Roboto Mono"/>
                <a:ea typeface="Roboto Mono"/>
                <a:cs typeface="Roboto Mono"/>
                <a:sym typeface="Roboto Mono"/>
              </a:rPr>
              <a:t>str</a:t>
            </a:r>
            <a:r>
              <a:rPr lang="en-GB" sz="2100"/>
              <a:t> for text.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You can also create your own classes, which can have </a:t>
            </a:r>
            <a:r>
              <a:rPr b="1" lang="en-GB" sz="2100"/>
              <a:t>properties</a:t>
            </a:r>
            <a:r>
              <a:rPr lang="en-GB" sz="2100"/>
              <a:t> and </a:t>
            </a:r>
            <a:r>
              <a:rPr b="1" lang="en-GB" sz="2100"/>
              <a:t>methods</a:t>
            </a:r>
            <a:r>
              <a:rPr lang="en-GB" sz="2100"/>
              <a:t>.</a:t>
            </a:r>
            <a:endParaRPr sz="2100"/>
          </a:p>
        </p:txBody>
      </p:sp>
      <p:pic>
        <p:nvPicPr>
          <p:cNvPr id="282" name="Google Shape;282;p36"/>
          <p:cNvPicPr preferRelativeResize="0"/>
          <p:nvPr/>
        </p:nvPicPr>
        <p:blipFill>
          <a:blip r:embed="rId3">
            <a:alphaModFix/>
          </a:blip>
          <a:stretch>
            <a:fillRect/>
          </a:stretch>
        </p:blipFill>
        <p:spPr>
          <a:xfrm>
            <a:off x="3815057" y="2571750"/>
            <a:ext cx="4801792" cy="2124000"/>
          </a:xfrm>
          <a:prstGeom prst="rect">
            <a:avLst/>
          </a:prstGeom>
          <a:noFill/>
          <a:ln>
            <a:noFill/>
          </a:ln>
        </p:spPr>
      </p:pic>
      <p:sp>
        <p:nvSpPr>
          <p:cNvPr id="283" name="Google Shape;283;p36"/>
          <p:cNvSpPr txBox="1"/>
          <p:nvPr/>
        </p:nvSpPr>
        <p:spPr>
          <a:xfrm>
            <a:off x="343350" y="2692225"/>
            <a:ext cx="3345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Here we make a simple </a:t>
            </a:r>
            <a:r>
              <a:rPr lang="en-GB" sz="2100">
                <a:solidFill>
                  <a:srgbClr val="1E4E79"/>
                </a:solidFill>
                <a:latin typeface="Roboto Mono"/>
                <a:ea typeface="Roboto Mono"/>
                <a:cs typeface="Roboto Mono"/>
                <a:sym typeface="Roboto Mono"/>
              </a:rPr>
              <a:t>Rectangle</a:t>
            </a:r>
            <a:r>
              <a:rPr lang="en-GB" sz="2100"/>
              <a:t> class, which has properties for width and height and a method to find its area (note the use of the </a:t>
            </a:r>
            <a:r>
              <a:rPr lang="en-GB" sz="2100">
                <a:solidFill>
                  <a:srgbClr val="1E4E79"/>
                </a:solidFill>
                <a:latin typeface="Roboto Mono"/>
                <a:ea typeface="Roboto Mono"/>
                <a:cs typeface="Roboto Mono"/>
                <a:sym typeface="Roboto Mono"/>
              </a:rPr>
              <a:t>self</a:t>
            </a:r>
            <a:r>
              <a:rPr lang="en-GB" sz="2100"/>
              <a:t> keyword).</a:t>
            </a:r>
            <a:endParaRPr sz="2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Classes</a:t>
            </a:r>
            <a:endParaRPr/>
          </a:p>
        </p:txBody>
      </p:sp>
      <p:sp>
        <p:nvSpPr>
          <p:cNvPr id="289" name="Google Shape;28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90" name="Google Shape;290;p37"/>
          <p:cNvSpPr txBox="1"/>
          <p:nvPr/>
        </p:nvSpPr>
        <p:spPr>
          <a:xfrm>
            <a:off x="343350" y="1113000"/>
            <a:ext cx="86778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Each time you call a class you create a new </a:t>
            </a:r>
            <a:r>
              <a:rPr b="1" lang="en-GB" sz="2100"/>
              <a:t>instance</a:t>
            </a:r>
            <a:r>
              <a:rPr lang="en-GB" sz="2100"/>
              <a:t>, which can have different properties.</a:t>
            </a:r>
            <a:endParaRPr sz="2100"/>
          </a:p>
          <a:p>
            <a:pPr indent="0" lvl="0" marL="0" rtl="0" algn="l">
              <a:spcBef>
                <a:spcPts val="0"/>
              </a:spcBef>
              <a:spcAft>
                <a:spcPts val="0"/>
              </a:spcAft>
              <a:buNone/>
            </a:pPr>
            <a:r>
              <a:rPr lang="en-GB" sz="2100"/>
              <a:t>You can then access the properties and methods using the </a:t>
            </a:r>
            <a:r>
              <a:rPr lang="en-GB" sz="2100">
                <a:solidFill>
                  <a:srgbClr val="1E4E79"/>
                </a:solidFill>
                <a:latin typeface="Roboto Mono"/>
                <a:ea typeface="Roboto Mono"/>
                <a:cs typeface="Roboto Mono"/>
                <a:sym typeface="Roboto Mono"/>
              </a:rPr>
              <a:t>.</a:t>
            </a:r>
            <a:r>
              <a:rPr lang="en-GB" sz="2100"/>
              <a:t> operator:</a:t>
            </a:r>
            <a:endParaRPr sz="2100"/>
          </a:p>
        </p:txBody>
      </p:sp>
      <p:pic>
        <p:nvPicPr>
          <p:cNvPr id="291" name="Google Shape;291;p37"/>
          <p:cNvPicPr preferRelativeResize="0"/>
          <p:nvPr/>
        </p:nvPicPr>
        <p:blipFill>
          <a:blip r:embed="rId3">
            <a:alphaModFix/>
          </a:blip>
          <a:stretch>
            <a:fillRect/>
          </a:stretch>
        </p:blipFill>
        <p:spPr>
          <a:xfrm>
            <a:off x="152400" y="2535700"/>
            <a:ext cx="8839202" cy="21141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4" name="Google Shape;64;p11"/>
          <p:cNvSpPr txBox="1"/>
          <p:nvPr/>
        </p:nvSpPr>
        <p:spPr>
          <a:xfrm>
            <a:off x="311700" y="176100"/>
            <a:ext cx="8160600" cy="676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GB" sz="2800">
                <a:solidFill>
                  <a:srgbClr val="363F49"/>
                </a:solidFill>
                <a:latin typeface="Source Sans Pro"/>
                <a:ea typeface="Source Sans Pro"/>
                <a:cs typeface="Source Sans Pro"/>
                <a:sym typeface="Source Sans Pro"/>
              </a:rPr>
              <a:t>Before we start: </a:t>
            </a:r>
            <a:endParaRPr b="1" sz="2800">
              <a:solidFill>
                <a:srgbClr val="363F49"/>
              </a:solidFill>
              <a:latin typeface="Source Sans Pro"/>
              <a:ea typeface="Source Sans Pro"/>
              <a:cs typeface="Source Sans Pro"/>
              <a:sym typeface="Source Sans Pro"/>
            </a:endParaRPr>
          </a:p>
        </p:txBody>
      </p:sp>
      <p:pic>
        <p:nvPicPr>
          <p:cNvPr descr="a close up of a snake 's face looking at the camera (provided by Tenor)" id="65" name="Google Shape;65;p11"/>
          <p:cNvPicPr preferRelativeResize="0"/>
          <p:nvPr/>
        </p:nvPicPr>
        <p:blipFill>
          <a:blip r:embed="rId3">
            <a:alphaModFix/>
          </a:blip>
          <a:stretch>
            <a:fillRect/>
          </a:stretch>
        </p:blipFill>
        <p:spPr>
          <a:xfrm>
            <a:off x="5473275" y="1514500"/>
            <a:ext cx="2479350" cy="2479350"/>
          </a:xfrm>
          <a:prstGeom prst="rect">
            <a:avLst/>
          </a:prstGeom>
          <a:noFill/>
          <a:ln>
            <a:noFill/>
          </a:ln>
        </p:spPr>
      </p:pic>
      <p:sp>
        <p:nvSpPr>
          <p:cNvPr id="66" name="Google Shape;66;p11"/>
          <p:cNvSpPr txBox="1"/>
          <p:nvPr/>
        </p:nvSpPr>
        <p:spPr>
          <a:xfrm>
            <a:off x="543575" y="1314775"/>
            <a:ext cx="41637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1"/>
                </a:solidFill>
              </a:rPr>
              <a:t>For this course we will be using Python. You should have:</a:t>
            </a:r>
            <a:endParaRPr sz="1700">
              <a:solidFill>
                <a:schemeClr val="dk1"/>
              </a:solidFill>
            </a:endParaRPr>
          </a:p>
          <a:p>
            <a:pPr indent="0" lvl="0" marL="0" rtl="0" algn="l">
              <a:spcBef>
                <a:spcPts val="0"/>
              </a:spcBef>
              <a:spcAft>
                <a:spcPts val="0"/>
              </a:spcAft>
              <a:buNone/>
            </a:pPr>
            <a:r>
              <a:rPr lang="en-GB" sz="1700">
                <a:solidFill>
                  <a:schemeClr val="dk1"/>
                </a:solidFill>
              </a:rPr>
              <a:t>- Python 3.9+</a:t>
            </a:r>
            <a:endParaRPr sz="1700">
              <a:solidFill>
                <a:schemeClr val="dk1"/>
              </a:solidFill>
            </a:endParaRPr>
          </a:p>
          <a:p>
            <a:pPr indent="0" lvl="0" marL="0" rtl="0" algn="l">
              <a:spcBef>
                <a:spcPts val="0"/>
              </a:spcBef>
              <a:spcAft>
                <a:spcPts val="0"/>
              </a:spcAft>
              <a:buNone/>
            </a:pPr>
            <a:r>
              <a:rPr lang="en-GB" sz="1700">
                <a:solidFill>
                  <a:schemeClr val="dk1"/>
                </a:solidFill>
              </a:rPr>
              <a:t>- Pylint 3.0.3+</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i="1" lang="en-GB" sz="1700">
                <a:solidFill>
                  <a:schemeClr val="dk1"/>
                </a:solidFill>
              </a:rPr>
              <a:t>        –No need for extra packages–</a:t>
            </a:r>
            <a:endParaRPr i="1" sz="1700">
              <a:solidFill>
                <a:schemeClr val="dk1"/>
              </a:solidFill>
            </a:endParaRPr>
          </a:p>
        </p:txBody>
      </p:sp>
      <p:pic>
        <p:nvPicPr>
          <p:cNvPr descr="File:Python-logo.png - Wikimedia Commons" id="67" name="Google Shape;67;p11"/>
          <p:cNvPicPr preferRelativeResize="0"/>
          <p:nvPr/>
        </p:nvPicPr>
        <p:blipFill>
          <a:blip r:embed="rId4">
            <a:alphaModFix/>
          </a:blip>
          <a:stretch>
            <a:fillRect/>
          </a:stretch>
        </p:blipFill>
        <p:spPr>
          <a:xfrm>
            <a:off x="2058325" y="3228900"/>
            <a:ext cx="802226" cy="87904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Classes</a:t>
            </a:r>
            <a:endParaRPr/>
          </a:p>
        </p:txBody>
      </p:sp>
      <p:sp>
        <p:nvSpPr>
          <p:cNvPr id="297" name="Google Shape;2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98" name="Google Shape;298;p38"/>
          <p:cNvSpPr txBox="1"/>
          <p:nvPr/>
        </p:nvSpPr>
        <p:spPr>
          <a:xfrm>
            <a:off x="343350" y="1537225"/>
            <a:ext cx="8381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The code below defines various items in stock at a grocery store. Each item has a name, price, and the number in stock.</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C</a:t>
            </a:r>
            <a:r>
              <a:rPr lang="en-GB" sz="2100"/>
              <a:t>reate</a:t>
            </a:r>
            <a:r>
              <a:rPr lang="en-GB" sz="2100"/>
              <a:t> a </a:t>
            </a:r>
            <a:r>
              <a:rPr lang="en-GB" sz="2100">
                <a:solidFill>
                  <a:srgbClr val="1E4E79"/>
                </a:solidFill>
                <a:latin typeface="Roboto Mono"/>
                <a:ea typeface="Roboto Mono"/>
                <a:cs typeface="Roboto Mono"/>
                <a:sym typeface="Roboto Mono"/>
              </a:rPr>
              <a:t>Stock</a:t>
            </a:r>
            <a:r>
              <a:rPr lang="en-GB" sz="2100"/>
              <a:t> class with </a:t>
            </a:r>
            <a:r>
              <a:rPr lang="en-GB" sz="2100">
                <a:solidFill>
                  <a:srgbClr val="1E4E79"/>
                </a:solidFill>
                <a:latin typeface="Roboto Mono"/>
                <a:ea typeface="Roboto Mono"/>
                <a:cs typeface="Roboto Mono"/>
                <a:sym typeface="Roboto Mono"/>
              </a:rPr>
              <a:t>name</a:t>
            </a:r>
            <a:r>
              <a:rPr lang="en-GB" sz="2100"/>
              <a:t>, </a:t>
            </a:r>
            <a:r>
              <a:rPr lang="en-GB" sz="2100">
                <a:solidFill>
                  <a:srgbClr val="1E4E79"/>
                </a:solidFill>
                <a:latin typeface="Roboto Mono"/>
                <a:ea typeface="Roboto Mono"/>
                <a:cs typeface="Roboto Mono"/>
                <a:sym typeface="Roboto Mono"/>
              </a:rPr>
              <a:t>price</a:t>
            </a:r>
            <a:r>
              <a:rPr lang="en-GB" sz="2100"/>
              <a:t> and </a:t>
            </a:r>
            <a:r>
              <a:rPr lang="en-GB" sz="2100">
                <a:solidFill>
                  <a:srgbClr val="1E4E79"/>
                </a:solidFill>
                <a:latin typeface="Roboto Mono"/>
                <a:ea typeface="Roboto Mono"/>
                <a:cs typeface="Roboto Mono"/>
                <a:sym typeface="Roboto Mono"/>
              </a:rPr>
              <a:t>count</a:t>
            </a:r>
            <a:r>
              <a:rPr lang="en-GB" sz="2100"/>
              <a:t> properties, plus a method </a:t>
            </a:r>
            <a:r>
              <a:rPr lang="en-GB" sz="2100">
                <a:solidFill>
                  <a:srgbClr val="1E4E79"/>
                </a:solidFill>
                <a:latin typeface="Roboto Mono"/>
                <a:ea typeface="Roboto Mono"/>
                <a:cs typeface="Roboto Mono"/>
                <a:sym typeface="Roboto Mono"/>
              </a:rPr>
              <a:t>display()</a:t>
            </a:r>
            <a:r>
              <a:rPr lang="en-GB" sz="2100"/>
              <a:t> to print the name and price, and a method to </a:t>
            </a:r>
            <a:r>
              <a:rPr lang="en-GB" sz="2100">
                <a:solidFill>
                  <a:srgbClr val="1E4E79"/>
                </a:solidFill>
                <a:latin typeface="Roboto Mono"/>
                <a:ea typeface="Roboto Mono"/>
                <a:cs typeface="Roboto Mono"/>
                <a:sym typeface="Roboto Mono"/>
              </a:rPr>
              <a:t>get_total_value()</a:t>
            </a:r>
            <a:r>
              <a:rPr lang="en-GB" sz="2100"/>
              <a:t> which returns </a:t>
            </a:r>
            <a:r>
              <a:rPr lang="en-GB" sz="2100"/>
              <a:t> </a:t>
            </a:r>
            <a:r>
              <a:rPr lang="en-GB" sz="2100">
                <a:solidFill>
                  <a:srgbClr val="1E4E79"/>
                </a:solidFill>
                <a:latin typeface="Roboto Mono"/>
                <a:ea typeface="Roboto Mono"/>
                <a:cs typeface="Roboto Mono"/>
                <a:sym typeface="Roboto Mono"/>
              </a:rPr>
              <a:t>price</a:t>
            </a:r>
            <a:r>
              <a:rPr lang="en-GB" sz="2100"/>
              <a:t> times </a:t>
            </a:r>
            <a:r>
              <a:rPr lang="en-GB" sz="2100">
                <a:solidFill>
                  <a:srgbClr val="1E4E79"/>
                </a:solidFill>
                <a:latin typeface="Roboto Mono"/>
                <a:ea typeface="Roboto Mono"/>
                <a:cs typeface="Roboto Mono"/>
                <a:sym typeface="Roboto Mono"/>
              </a:rPr>
              <a:t>count</a:t>
            </a:r>
            <a:r>
              <a:rPr lang="en-GB" sz="2100"/>
              <a:t>.</a:t>
            </a:r>
            <a:endParaRPr sz="2100"/>
          </a:p>
        </p:txBody>
      </p:sp>
      <p:pic>
        <p:nvPicPr>
          <p:cNvPr id="299" name="Google Shape;299;p38"/>
          <p:cNvPicPr preferRelativeResize="0"/>
          <p:nvPr/>
        </p:nvPicPr>
        <p:blipFill rotWithShape="1">
          <a:blip r:embed="rId3">
            <a:alphaModFix/>
          </a:blip>
          <a:srcRect b="13292" l="0" r="0" t="10090"/>
          <a:stretch/>
        </p:blipFill>
        <p:spPr>
          <a:xfrm>
            <a:off x="1147200" y="2438825"/>
            <a:ext cx="6489601" cy="1258875"/>
          </a:xfrm>
          <a:prstGeom prst="rect">
            <a:avLst/>
          </a:prstGeom>
          <a:noFill/>
          <a:ln>
            <a:noFill/>
          </a:ln>
        </p:spPr>
      </p:pic>
      <p:sp>
        <p:nvSpPr>
          <p:cNvPr id="300" name="Google Shape;300;p38"/>
          <p:cNvSpPr txBox="1"/>
          <p:nvPr/>
        </p:nvSpPr>
        <p:spPr>
          <a:xfrm>
            <a:off x="311550" y="1063125"/>
            <a:ext cx="457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Structure</a:t>
            </a:r>
            <a:r>
              <a:rPr lang="en-GB" sz="2400">
                <a:solidFill>
                  <a:schemeClr val="dk1"/>
                </a:solidFill>
                <a:latin typeface="Source Sans Pro"/>
                <a:ea typeface="Source Sans Pro"/>
                <a:cs typeface="Source Sans Pro"/>
                <a:sym typeface="Source Sans Pro"/>
              </a:rPr>
              <a:t> Challenge #2</a:t>
            </a:r>
            <a:endParaRPr sz="2400">
              <a:solidFill>
                <a:schemeClr val="dk1"/>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Classes</a:t>
            </a:r>
            <a:endParaRPr/>
          </a:p>
        </p:txBody>
      </p:sp>
      <p:sp>
        <p:nvSpPr>
          <p:cNvPr id="306" name="Google Shape;30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7" name="Google Shape;307;p39"/>
          <p:cNvSpPr txBox="1"/>
          <p:nvPr/>
        </p:nvSpPr>
        <p:spPr>
          <a:xfrm>
            <a:off x="343350" y="1537225"/>
            <a:ext cx="8381400" cy="31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Now</a:t>
            </a:r>
            <a:r>
              <a:rPr lang="en-GB" sz="2100"/>
              <a:t> create a </a:t>
            </a:r>
            <a:r>
              <a:rPr lang="en-GB" sz="2100">
                <a:solidFill>
                  <a:srgbClr val="1E4E79"/>
                </a:solidFill>
                <a:latin typeface="Roboto Mono"/>
                <a:ea typeface="Roboto Mono"/>
                <a:cs typeface="Roboto Mono"/>
                <a:sym typeface="Roboto Mono"/>
              </a:rPr>
              <a:t>Shop</a:t>
            </a:r>
            <a:r>
              <a:rPr lang="en-GB" sz="2100"/>
              <a:t> class, which takes as an input a list of </a:t>
            </a:r>
            <a:r>
              <a:rPr lang="en-GB" sz="2100">
                <a:solidFill>
                  <a:srgbClr val="1E4E79"/>
                </a:solidFill>
                <a:latin typeface="Roboto Mono"/>
                <a:ea typeface="Roboto Mono"/>
                <a:cs typeface="Roboto Mono"/>
                <a:sym typeface="Roboto Mono"/>
              </a:rPr>
              <a:t>Stock</a:t>
            </a:r>
            <a:r>
              <a:rPr lang="en-GB" sz="2100"/>
              <a:t> objects.</a:t>
            </a:r>
            <a:endParaRPr sz="2100"/>
          </a:p>
          <a:p>
            <a:pPr indent="0" lvl="0" marL="0" rtl="0" algn="l">
              <a:spcBef>
                <a:spcPts val="0"/>
              </a:spcBef>
              <a:spcAft>
                <a:spcPts val="0"/>
              </a:spcAft>
              <a:buNone/>
            </a:pPr>
            <a:r>
              <a:t/>
            </a:r>
            <a:endParaRPr sz="2100"/>
          </a:p>
          <a:p>
            <a:pPr indent="0" lvl="0" marL="0" rtl="0" algn="l">
              <a:lnSpc>
                <a:spcPct val="100000"/>
              </a:lnSpc>
              <a:spcBef>
                <a:spcPts val="1000"/>
              </a:spcBef>
              <a:spcAft>
                <a:spcPts val="0"/>
              </a:spcAft>
              <a:buNone/>
            </a:pPr>
            <a:r>
              <a:rPr lang="en-GB" sz="2100"/>
              <a:t>It</a:t>
            </a:r>
            <a:r>
              <a:rPr lang="en-GB" sz="2100"/>
              <a:t> should have two methods:</a:t>
            </a:r>
            <a:endParaRPr sz="2100"/>
          </a:p>
          <a:p>
            <a:pPr indent="-361950" lvl="0" marL="457200" rtl="0" algn="l">
              <a:lnSpc>
                <a:spcPct val="100000"/>
              </a:lnSpc>
              <a:spcBef>
                <a:spcPts val="1000"/>
              </a:spcBef>
              <a:spcAft>
                <a:spcPts val="0"/>
              </a:spcAft>
              <a:buSzPts val="2100"/>
              <a:buChar char="●"/>
            </a:pPr>
            <a:r>
              <a:rPr lang="en-GB" sz="2100">
                <a:solidFill>
                  <a:srgbClr val="1E4E79"/>
                </a:solidFill>
                <a:latin typeface="Roboto Mono"/>
                <a:ea typeface="Roboto Mono"/>
                <a:cs typeface="Roboto Mono"/>
                <a:sym typeface="Roboto Mono"/>
              </a:rPr>
              <a:t>display_stock()</a:t>
            </a:r>
            <a:r>
              <a:rPr lang="en-GB" sz="2100"/>
              <a:t>, which calls the </a:t>
            </a:r>
            <a:r>
              <a:rPr lang="en-GB" sz="2100">
                <a:solidFill>
                  <a:srgbClr val="1E4E79"/>
                </a:solidFill>
                <a:latin typeface="Roboto Mono"/>
                <a:ea typeface="Roboto Mono"/>
                <a:cs typeface="Roboto Mono"/>
                <a:sym typeface="Roboto Mono"/>
              </a:rPr>
              <a:t>display()</a:t>
            </a:r>
            <a:r>
              <a:rPr lang="en-GB" sz="2100"/>
              <a:t> method on each item in the stock list</a:t>
            </a:r>
            <a:endParaRPr sz="2100"/>
          </a:p>
          <a:p>
            <a:pPr indent="-361950" lvl="0" marL="457200" rtl="0" algn="l">
              <a:lnSpc>
                <a:spcPct val="100000"/>
              </a:lnSpc>
              <a:spcBef>
                <a:spcPts val="1000"/>
              </a:spcBef>
              <a:spcAft>
                <a:spcPts val="0"/>
              </a:spcAft>
              <a:buSzPts val="2100"/>
              <a:buChar char="●"/>
            </a:pPr>
            <a:r>
              <a:rPr lang="en-GB" sz="2100">
                <a:solidFill>
                  <a:srgbClr val="1E4E79"/>
                </a:solidFill>
                <a:latin typeface="Roboto Mono"/>
                <a:ea typeface="Roboto Mono"/>
                <a:cs typeface="Roboto Mono"/>
                <a:sym typeface="Roboto Mono"/>
              </a:rPr>
              <a:t>get_total_stock_value()</a:t>
            </a:r>
            <a:r>
              <a:rPr lang="en-GB" sz="2100"/>
              <a:t>, which returns the total value of all items in the </a:t>
            </a:r>
            <a:r>
              <a:rPr lang="en-GB" sz="2100">
                <a:solidFill>
                  <a:srgbClr val="1E4E79"/>
                </a:solidFill>
                <a:latin typeface="Roboto Mono"/>
                <a:ea typeface="Roboto Mono"/>
                <a:cs typeface="Roboto Mono"/>
                <a:sym typeface="Roboto Mono"/>
              </a:rPr>
              <a:t>stock</a:t>
            </a:r>
            <a:r>
              <a:rPr lang="en-GB" sz="2100"/>
              <a:t> list</a:t>
            </a:r>
            <a:endParaRPr sz="2100"/>
          </a:p>
        </p:txBody>
      </p:sp>
      <p:sp>
        <p:nvSpPr>
          <p:cNvPr id="308" name="Google Shape;308;p39"/>
          <p:cNvSpPr txBox="1"/>
          <p:nvPr/>
        </p:nvSpPr>
        <p:spPr>
          <a:xfrm>
            <a:off x="311550" y="1063125"/>
            <a:ext cx="457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Structure Challenge #3</a:t>
            </a:r>
            <a:endParaRPr sz="2400">
              <a:solidFill>
                <a:schemeClr val="dk1"/>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Scripts and Modules</a:t>
            </a:r>
            <a:endParaRPr/>
          </a:p>
        </p:txBody>
      </p:sp>
      <p:sp>
        <p:nvSpPr>
          <p:cNvPr id="314" name="Google Shape;31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15" name="Google Shape;315;p40"/>
          <p:cNvSpPr txBox="1"/>
          <p:nvPr/>
        </p:nvSpPr>
        <p:spPr>
          <a:xfrm>
            <a:off x="343350" y="1113000"/>
            <a:ext cx="8677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Python </a:t>
            </a:r>
            <a:r>
              <a:rPr b="1" lang="en-GB" sz="2100"/>
              <a:t>scripts</a:t>
            </a:r>
            <a:r>
              <a:rPr lang="en-GB" sz="2100"/>
              <a:t> are files that are executed by the Python interpreter on the command line, e.g. </a:t>
            </a:r>
            <a:r>
              <a:rPr lang="en-GB" sz="2100">
                <a:solidFill>
                  <a:srgbClr val="1E4E79"/>
                </a:solidFill>
                <a:latin typeface="Roboto Mono"/>
                <a:ea typeface="Roboto Mono"/>
                <a:cs typeface="Roboto Mono"/>
                <a:sym typeface="Roboto Mono"/>
              </a:rPr>
              <a:t>$ python my_script.py</a:t>
            </a:r>
            <a:r>
              <a:rPr lang="en-GB" sz="2100"/>
              <a: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Once your code is too large for a single script, you can put functions and classes in separate files (</a:t>
            </a:r>
            <a:r>
              <a:rPr b="1" lang="en-GB" sz="2100"/>
              <a:t>modules</a:t>
            </a:r>
            <a:r>
              <a:rPr lang="en-GB" sz="2100"/>
              <a:t>) and then import them into the script.</a:t>
            </a:r>
            <a:endParaRPr sz="2100"/>
          </a:p>
        </p:txBody>
      </p:sp>
      <p:pic>
        <p:nvPicPr>
          <p:cNvPr id="316" name="Google Shape;316;p40"/>
          <p:cNvPicPr preferRelativeResize="0"/>
          <p:nvPr/>
        </p:nvPicPr>
        <p:blipFill>
          <a:blip r:embed="rId3">
            <a:alphaModFix/>
          </a:blip>
          <a:stretch>
            <a:fillRect/>
          </a:stretch>
        </p:blipFill>
        <p:spPr>
          <a:xfrm>
            <a:off x="137025" y="3572400"/>
            <a:ext cx="2597975" cy="1447525"/>
          </a:xfrm>
          <a:prstGeom prst="rect">
            <a:avLst/>
          </a:prstGeom>
          <a:noFill/>
          <a:ln>
            <a:noFill/>
          </a:ln>
        </p:spPr>
      </p:pic>
      <p:pic>
        <p:nvPicPr>
          <p:cNvPr id="317" name="Google Shape;317;p40"/>
          <p:cNvPicPr preferRelativeResize="0"/>
          <p:nvPr/>
        </p:nvPicPr>
        <p:blipFill>
          <a:blip r:embed="rId4">
            <a:alphaModFix/>
          </a:blip>
          <a:stretch>
            <a:fillRect/>
          </a:stretch>
        </p:blipFill>
        <p:spPr>
          <a:xfrm>
            <a:off x="2923613" y="3612750"/>
            <a:ext cx="3296775" cy="1520275"/>
          </a:xfrm>
          <a:prstGeom prst="rect">
            <a:avLst/>
          </a:prstGeom>
          <a:noFill/>
          <a:ln>
            <a:noFill/>
          </a:ln>
        </p:spPr>
      </p:pic>
      <p:sp>
        <p:nvSpPr>
          <p:cNvPr id="318" name="Google Shape;318;p40"/>
          <p:cNvSpPr txBox="1"/>
          <p:nvPr/>
        </p:nvSpPr>
        <p:spPr>
          <a:xfrm>
            <a:off x="137000" y="3174175"/>
            <a:ext cx="25980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module:</a:t>
            </a:r>
            <a:endParaRPr sz="2400">
              <a:solidFill>
                <a:schemeClr val="dk1"/>
              </a:solidFill>
              <a:latin typeface="Source Sans Pro"/>
              <a:ea typeface="Source Sans Pro"/>
              <a:cs typeface="Source Sans Pro"/>
              <a:sym typeface="Source Sans Pro"/>
            </a:endParaRPr>
          </a:p>
        </p:txBody>
      </p:sp>
      <p:sp>
        <p:nvSpPr>
          <p:cNvPr id="319" name="Google Shape;319;p40"/>
          <p:cNvSpPr txBox="1"/>
          <p:nvPr/>
        </p:nvSpPr>
        <p:spPr>
          <a:xfrm>
            <a:off x="2890225" y="3174175"/>
            <a:ext cx="25980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script</a:t>
            </a:r>
            <a:r>
              <a:rPr lang="en-GB" sz="2400">
                <a:solidFill>
                  <a:schemeClr val="dk1"/>
                </a:solidFill>
                <a:latin typeface="Source Sans Pro"/>
                <a:ea typeface="Source Sans Pro"/>
                <a:cs typeface="Source Sans Pro"/>
                <a:sym typeface="Source Sans Pro"/>
              </a:rPr>
              <a:t>:</a:t>
            </a:r>
            <a:endParaRPr sz="2400">
              <a:solidFill>
                <a:schemeClr val="dk1"/>
              </a:solidFill>
              <a:latin typeface="Source Sans Pro"/>
              <a:ea typeface="Source Sans Pro"/>
              <a:cs typeface="Source Sans Pro"/>
              <a:sym typeface="Source Sans Pro"/>
            </a:endParaRPr>
          </a:p>
        </p:txBody>
      </p:sp>
      <p:sp>
        <p:nvSpPr>
          <p:cNvPr id="320" name="Google Shape;320;p40"/>
          <p:cNvSpPr txBox="1"/>
          <p:nvPr/>
        </p:nvSpPr>
        <p:spPr>
          <a:xfrm>
            <a:off x="6258350" y="3174175"/>
            <a:ext cx="25980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command line</a:t>
            </a:r>
            <a:r>
              <a:rPr lang="en-GB" sz="2400">
                <a:solidFill>
                  <a:schemeClr val="dk1"/>
                </a:solidFill>
                <a:latin typeface="Source Sans Pro"/>
                <a:ea typeface="Source Sans Pro"/>
                <a:cs typeface="Source Sans Pro"/>
                <a:sym typeface="Source Sans Pro"/>
              </a:rPr>
              <a:t>:</a:t>
            </a:r>
            <a:endParaRPr sz="2400">
              <a:solidFill>
                <a:schemeClr val="dk1"/>
              </a:solidFill>
              <a:latin typeface="Source Sans Pro"/>
              <a:ea typeface="Source Sans Pro"/>
              <a:cs typeface="Source Sans Pro"/>
              <a:sym typeface="Source Sans Pro"/>
            </a:endParaRPr>
          </a:p>
        </p:txBody>
      </p:sp>
      <p:pic>
        <p:nvPicPr>
          <p:cNvPr id="321" name="Google Shape;321;p40"/>
          <p:cNvPicPr preferRelativeResize="0"/>
          <p:nvPr/>
        </p:nvPicPr>
        <p:blipFill>
          <a:blip r:embed="rId5">
            <a:alphaModFix/>
          </a:blip>
          <a:stretch>
            <a:fillRect/>
          </a:stretch>
        </p:blipFill>
        <p:spPr>
          <a:xfrm>
            <a:off x="6409026" y="3707900"/>
            <a:ext cx="2538225" cy="604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Executing code in modules</a:t>
            </a:r>
            <a:endParaRPr/>
          </a:p>
        </p:txBody>
      </p:sp>
      <p:sp>
        <p:nvSpPr>
          <p:cNvPr id="327" name="Google Shape;32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28" name="Google Shape;328;p41"/>
          <p:cNvSpPr txBox="1"/>
          <p:nvPr/>
        </p:nvSpPr>
        <p:spPr>
          <a:xfrm>
            <a:off x="343350" y="1113000"/>
            <a:ext cx="84978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Any code in a module is executed when the module is imported.</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If you still want some lines to be called when the file is run as a script, you can use the special check </a:t>
            </a:r>
            <a:r>
              <a:rPr b="1" lang="en-GB" sz="2100"/>
              <a:t>if __name__ == '__main__':</a:t>
            </a:r>
            <a:endParaRPr b="1"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p:txBody>
      </p:sp>
      <p:pic>
        <p:nvPicPr>
          <p:cNvPr id="329" name="Google Shape;329;p41"/>
          <p:cNvPicPr preferRelativeResize="0"/>
          <p:nvPr/>
        </p:nvPicPr>
        <p:blipFill>
          <a:blip r:embed="rId3">
            <a:alphaModFix/>
          </a:blip>
          <a:stretch>
            <a:fillRect/>
          </a:stretch>
        </p:blipFill>
        <p:spPr>
          <a:xfrm>
            <a:off x="2364424" y="2697851"/>
            <a:ext cx="4415150" cy="22545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Packages</a:t>
            </a:r>
            <a:endParaRPr/>
          </a:p>
        </p:txBody>
      </p:sp>
      <p:sp>
        <p:nvSpPr>
          <p:cNvPr id="335" name="Google Shape;33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36" name="Google Shape;336;p42"/>
          <p:cNvSpPr txBox="1"/>
          <p:nvPr/>
        </p:nvSpPr>
        <p:spPr>
          <a:xfrm>
            <a:off x="343350" y="1113000"/>
            <a:ext cx="45702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A collection of scripts and modules is called a </a:t>
            </a:r>
            <a:r>
              <a:rPr b="1" lang="en-GB" sz="2100"/>
              <a:t>package</a:t>
            </a:r>
            <a:r>
              <a:rPr lang="en-GB" sz="2100"/>
              <a:t>.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Packages are organised into directories which contain a file called </a:t>
            </a:r>
            <a:r>
              <a:rPr lang="en-GB" sz="2100">
                <a:solidFill>
                  <a:srgbClr val="1E4E79"/>
                </a:solidFill>
                <a:latin typeface="Roboto Mono"/>
                <a:ea typeface="Roboto Mono"/>
                <a:cs typeface="Roboto Mono"/>
                <a:sym typeface="Roboto Mono"/>
              </a:rPr>
              <a:t>__init__.py</a:t>
            </a:r>
            <a:r>
              <a:rPr lang="en-GB" sz="2100"/>
              <a:t>.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This file doesn’t have to contain anything, but it works to mark a directory as containing modules to import.</a:t>
            </a:r>
            <a:endParaRPr sz="2100"/>
          </a:p>
        </p:txBody>
      </p:sp>
      <p:pic>
        <p:nvPicPr>
          <p:cNvPr id="337" name="Google Shape;337;p42"/>
          <p:cNvPicPr preferRelativeResize="0"/>
          <p:nvPr/>
        </p:nvPicPr>
        <p:blipFill>
          <a:blip r:embed="rId3">
            <a:alphaModFix/>
          </a:blip>
          <a:stretch>
            <a:fillRect/>
          </a:stretch>
        </p:blipFill>
        <p:spPr>
          <a:xfrm>
            <a:off x="5467550" y="1387100"/>
            <a:ext cx="2775350" cy="1709200"/>
          </a:xfrm>
          <a:prstGeom prst="rect">
            <a:avLst/>
          </a:prstGeom>
          <a:noFill/>
          <a:ln>
            <a:noFill/>
          </a:ln>
        </p:spPr>
      </p:pic>
      <p:pic>
        <p:nvPicPr>
          <p:cNvPr id="338" name="Google Shape;338;p42"/>
          <p:cNvPicPr preferRelativeResize="0"/>
          <p:nvPr/>
        </p:nvPicPr>
        <p:blipFill>
          <a:blip r:embed="rId4">
            <a:alphaModFix/>
          </a:blip>
          <a:stretch>
            <a:fillRect/>
          </a:stretch>
        </p:blipFill>
        <p:spPr>
          <a:xfrm>
            <a:off x="4814975" y="3445725"/>
            <a:ext cx="4206176" cy="868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Packages</a:t>
            </a:r>
            <a:endParaRPr/>
          </a:p>
        </p:txBody>
      </p:sp>
      <p:sp>
        <p:nvSpPr>
          <p:cNvPr id="344" name="Google Shape;34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45" name="Google Shape;345;p43"/>
          <p:cNvSpPr txBox="1"/>
          <p:nvPr/>
        </p:nvSpPr>
        <p:spPr>
          <a:xfrm>
            <a:off x="343350" y="1113000"/>
            <a:ext cx="41040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Python has a huge number of packages on the Python Package Index (</a:t>
            </a:r>
            <a:r>
              <a:rPr lang="en-GB" sz="2100" u="sng">
                <a:solidFill>
                  <a:schemeClr val="hlink"/>
                </a:solidFill>
                <a:hlinkClick r:id="rId3"/>
              </a:rPr>
              <a:t>https://pypi.org</a:t>
            </a:r>
            <a:r>
              <a:rPr lang="en-GB" sz="2100"/>
              <a:t>), which can be easily downloaded and installed using </a:t>
            </a:r>
            <a:r>
              <a:rPr lang="en-GB" sz="2100">
                <a:solidFill>
                  <a:srgbClr val="1E4E79"/>
                </a:solidFill>
                <a:latin typeface="Roboto Mono"/>
                <a:ea typeface="Roboto Mono"/>
                <a:cs typeface="Roboto Mono"/>
                <a:sym typeface="Roboto Mono"/>
              </a:rPr>
              <a:t>pip</a:t>
            </a:r>
            <a:r>
              <a:rPr lang="en-GB" sz="2100"/>
              <a:t> or </a:t>
            </a:r>
            <a:r>
              <a:rPr lang="en-GB" sz="2100">
                <a:solidFill>
                  <a:srgbClr val="1E4E79"/>
                </a:solidFill>
                <a:latin typeface="Roboto Mono"/>
                <a:ea typeface="Roboto Mono"/>
                <a:cs typeface="Roboto Mono"/>
                <a:sym typeface="Roboto Mono"/>
              </a:rPr>
              <a:t>conda</a:t>
            </a:r>
            <a:r>
              <a:rPr lang="en-GB" sz="2100"/>
              <a: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We will cover how to create a formal Python package and share it with others in a future FAIR² session.</a:t>
            </a:r>
            <a:endParaRPr sz="2100"/>
          </a:p>
        </p:txBody>
      </p:sp>
      <p:pic>
        <p:nvPicPr>
          <p:cNvPr id="346" name="Google Shape;346;p43"/>
          <p:cNvPicPr preferRelativeResize="0"/>
          <p:nvPr/>
        </p:nvPicPr>
        <p:blipFill>
          <a:blip r:embed="rId4">
            <a:alphaModFix/>
          </a:blip>
          <a:stretch>
            <a:fillRect/>
          </a:stretch>
        </p:blipFill>
        <p:spPr>
          <a:xfrm>
            <a:off x="4447350" y="1312749"/>
            <a:ext cx="4527799" cy="3133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Packages</a:t>
            </a:r>
            <a:endParaRPr/>
          </a:p>
        </p:txBody>
      </p:sp>
      <p:sp>
        <p:nvSpPr>
          <p:cNvPr id="352" name="Google Shape;35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53" name="Google Shape;353;p44"/>
          <p:cNvSpPr txBox="1"/>
          <p:nvPr/>
        </p:nvSpPr>
        <p:spPr>
          <a:xfrm>
            <a:off x="343350" y="1537225"/>
            <a:ext cx="8381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A single Python file contains the following functions and classes:</a:t>
            </a:r>
            <a:endParaRPr sz="2100"/>
          </a:p>
        </p:txBody>
      </p:sp>
      <p:sp>
        <p:nvSpPr>
          <p:cNvPr id="354" name="Google Shape;354;p44"/>
          <p:cNvSpPr txBox="1"/>
          <p:nvPr/>
        </p:nvSpPr>
        <p:spPr>
          <a:xfrm>
            <a:off x="311550" y="1063125"/>
            <a:ext cx="457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Structure Challenge #4</a:t>
            </a:r>
            <a:endParaRPr sz="2400">
              <a:solidFill>
                <a:schemeClr val="dk1"/>
              </a:solidFill>
              <a:latin typeface="Source Sans Pro"/>
              <a:ea typeface="Source Sans Pro"/>
              <a:cs typeface="Source Sans Pro"/>
              <a:sym typeface="Source Sans Pro"/>
            </a:endParaRPr>
          </a:p>
        </p:txBody>
      </p:sp>
      <p:pic>
        <p:nvPicPr>
          <p:cNvPr id="355" name="Google Shape;355;p44"/>
          <p:cNvPicPr preferRelativeResize="0"/>
          <p:nvPr/>
        </p:nvPicPr>
        <p:blipFill>
          <a:blip r:embed="rId3">
            <a:alphaModFix/>
          </a:blip>
          <a:stretch>
            <a:fillRect/>
          </a:stretch>
        </p:blipFill>
        <p:spPr>
          <a:xfrm>
            <a:off x="343350" y="2053600"/>
            <a:ext cx="5929905" cy="3011700"/>
          </a:xfrm>
          <a:prstGeom prst="rect">
            <a:avLst/>
          </a:prstGeom>
          <a:noFill/>
          <a:ln>
            <a:noFill/>
          </a:ln>
        </p:spPr>
      </p:pic>
      <p:sp>
        <p:nvSpPr>
          <p:cNvPr id="356" name="Google Shape;356;p44"/>
          <p:cNvSpPr txBox="1"/>
          <p:nvPr/>
        </p:nvSpPr>
        <p:spPr>
          <a:xfrm>
            <a:off x="6697350" y="2659000"/>
            <a:ext cx="22629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How would you organise this into a package with multiple modules?</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Code structure final exercise</a:t>
            </a:r>
            <a:endParaRPr/>
          </a:p>
        </p:txBody>
      </p:sp>
      <p:sp>
        <p:nvSpPr>
          <p:cNvPr id="362" name="Google Shape;36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63" name="Google Shape;363;p45"/>
          <p:cNvSpPr txBox="1"/>
          <p:nvPr/>
        </p:nvSpPr>
        <p:spPr>
          <a:xfrm>
            <a:off x="412650" y="1316425"/>
            <a:ext cx="8318700" cy="374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Download this Python script:</a:t>
            </a:r>
            <a:endParaRPr sz="2100"/>
          </a:p>
          <a:p>
            <a:pPr indent="0" lvl="0" marL="0" rtl="0" algn="ctr">
              <a:spcBef>
                <a:spcPts val="0"/>
              </a:spcBef>
              <a:spcAft>
                <a:spcPts val="0"/>
              </a:spcAft>
              <a:buNone/>
            </a:pPr>
            <a:r>
              <a:rPr lang="en-GB" sz="2100" u="sng">
                <a:solidFill>
                  <a:schemeClr val="hlink"/>
                </a:solidFill>
                <a:hlinkClick r:id="rId3"/>
              </a:rPr>
              <a:t>https://fair2-for-research-software.github.io/</a:t>
            </a:r>
            <a:endParaRPr/>
          </a:p>
          <a:p>
            <a:pPr indent="0" lvl="0" marL="0" rtl="0" algn="ctr">
              <a:spcBef>
                <a:spcPts val="0"/>
              </a:spcBef>
              <a:spcAft>
                <a:spcPts val="0"/>
              </a:spcAft>
              <a:buNone/>
            </a:pPr>
            <a:r>
              <a:rPr lang="en-GB" sz="2100" u="sng">
                <a:solidFill>
                  <a:schemeClr val="hlink"/>
                </a:solidFill>
                <a:hlinkClick r:id="rId4"/>
              </a:rPr>
              <a:t>FAIR_Code_design/files/student_scores.py</a:t>
            </a:r>
            <a:endParaRPr sz="2100">
              <a:solidFill>
                <a:srgbClr val="FF0000"/>
              </a:solidFill>
            </a:endParaRPr>
          </a:p>
          <a:p>
            <a:pPr indent="0" lvl="0" marL="0" rtl="0" algn="l">
              <a:spcBef>
                <a:spcPts val="0"/>
              </a:spcBef>
              <a:spcAft>
                <a:spcPts val="0"/>
              </a:spcAft>
              <a:buNone/>
            </a:pPr>
            <a:r>
              <a:t/>
            </a:r>
            <a:endParaRPr sz="2100"/>
          </a:p>
          <a:p>
            <a:pPr indent="0" lvl="0" marL="0" rtl="0" algn="l">
              <a:spcBef>
                <a:spcPts val="0"/>
              </a:spcBef>
              <a:spcAft>
                <a:spcPts val="0"/>
              </a:spcAft>
              <a:buNone/>
            </a:pPr>
            <a:r>
              <a:rPr lang="en-GB" sz="2100"/>
              <a:t>The script reads in data about a class of students, and prints out various results like their total scores, the average score per exercise and which student is leading the class.</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Hopefully you should be able to see how to </a:t>
            </a:r>
            <a:r>
              <a:rPr lang="en-GB" sz="2100"/>
              <a:t>rewrite</a:t>
            </a:r>
            <a:r>
              <a:rPr lang="en-GB" sz="2100"/>
              <a:t> the code to use a data class and replace the repetitive code with common functions and methods.</a:t>
            </a:r>
            <a:endParaRPr sz="2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descr="▷ Zen of Python - PEP 20 - El Pythonista" id="369" name="Google Shape;369;p46"/>
          <p:cNvPicPr preferRelativeResize="0"/>
          <p:nvPr/>
        </p:nvPicPr>
        <p:blipFill>
          <a:blip r:embed="rId3">
            <a:alphaModFix/>
          </a:blip>
          <a:stretch>
            <a:fillRect/>
          </a:stretch>
        </p:blipFill>
        <p:spPr>
          <a:xfrm>
            <a:off x="1324025" y="625313"/>
            <a:ext cx="6917976" cy="3892875"/>
          </a:xfrm>
          <a:prstGeom prst="rect">
            <a:avLst/>
          </a:prstGeom>
          <a:noFill/>
          <a:ln>
            <a:noFill/>
          </a:ln>
        </p:spPr>
      </p:pic>
      <p:sp>
        <p:nvSpPr>
          <p:cNvPr id="370" name="Google Shape;370;p46"/>
          <p:cNvSpPr txBox="1"/>
          <p:nvPr/>
        </p:nvSpPr>
        <p:spPr>
          <a:xfrm>
            <a:off x="6305500" y="4410625"/>
            <a:ext cx="193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https://elpythonista.com/zen-of-python</a:t>
            </a:r>
            <a:endParaRPr sz="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PEPs: Python Enhancement Proposals</a:t>
            </a:r>
            <a:endParaRPr/>
          </a:p>
        </p:txBody>
      </p:sp>
      <p:sp>
        <p:nvSpPr>
          <p:cNvPr id="376" name="Google Shape;37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77" name="Google Shape;377;p47"/>
          <p:cNvSpPr txBox="1"/>
          <p:nvPr/>
        </p:nvSpPr>
        <p:spPr>
          <a:xfrm>
            <a:off x="343350" y="1113000"/>
            <a:ext cx="45777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 D</a:t>
            </a:r>
            <a:r>
              <a:rPr lang="en-GB" sz="2100"/>
              <a:t>esign documents that provide information to the Python community about new features, processes or environments.</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GB" sz="2100"/>
              <a:t>Some of them are dedicated to design and style considerations:</a:t>
            </a:r>
            <a:endParaRPr sz="2100"/>
          </a:p>
          <a:p>
            <a:pPr indent="-361950" lvl="0" marL="457200" rtl="0" algn="l">
              <a:spcBef>
                <a:spcPts val="0"/>
              </a:spcBef>
              <a:spcAft>
                <a:spcPts val="0"/>
              </a:spcAft>
              <a:buSzPts val="2100"/>
              <a:buChar char="-"/>
            </a:pPr>
            <a:r>
              <a:rPr lang="en-GB" sz="2100"/>
              <a:t>PEP8 :  Rules to write out Python code</a:t>
            </a:r>
            <a:endParaRPr sz="2100"/>
          </a:p>
          <a:p>
            <a:pPr indent="-361950" lvl="0" marL="457200" rtl="0" algn="l">
              <a:spcBef>
                <a:spcPts val="0"/>
              </a:spcBef>
              <a:spcAft>
                <a:spcPts val="0"/>
              </a:spcAft>
              <a:buSzPts val="2100"/>
              <a:buChar char="-"/>
            </a:pPr>
            <a:r>
              <a:rPr lang="en-GB" sz="2100"/>
              <a:t>PEP257: Convention to write docstrings</a:t>
            </a:r>
            <a:endParaRPr sz="2100"/>
          </a:p>
        </p:txBody>
      </p:sp>
      <p:pic>
        <p:nvPicPr>
          <p:cNvPr id="378" name="Google Shape;378;p47"/>
          <p:cNvPicPr preferRelativeResize="0"/>
          <p:nvPr/>
        </p:nvPicPr>
        <p:blipFill>
          <a:blip r:embed="rId3">
            <a:alphaModFix/>
          </a:blip>
          <a:stretch>
            <a:fillRect/>
          </a:stretch>
        </p:blipFill>
        <p:spPr>
          <a:xfrm>
            <a:off x="5025750" y="1454338"/>
            <a:ext cx="3918150" cy="30577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2"/>
          <p:cNvSpPr txBox="1"/>
          <p:nvPr>
            <p:ph type="title"/>
          </p:nvPr>
        </p:nvSpPr>
        <p:spPr>
          <a:xfrm>
            <a:off x="311700" y="176100"/>
            <a:ext cx="81606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a:t>What</a:t>
            </a:r>
            <a:r>
              <a:rPr lang="en-GB"/>
              <a:t> are we going to talk about?</a:t>
            </a:r>
            <a:endParaRPr/>
          </a:p>
        </p:txBody>
      </p:sp>
      <p:sp>
        <p:nvSpPr>
          <p:cNvPr id="73" name="Google Shape;73;p12"/>
          <p:cNvSpPr txBox="1"/>
          <p:nvPr>
            <p:ph idx="1" type="body"/>
          </p:nvPr>
        </p:nvSpPr>
        <p:spPr>
          <a:xfrm>
            <a:off x="219475" y="1186225"/>
            <a:ext cx="8513700" cy="3639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FAIR principles: reminders [Today]</a:t>
            </a:r>
            <a:endParaRPr sz="1700"/>
          </a:p>
          <a:p>
            <a:pPr indent="-336550" lvl="0" marL="457200" rtl="0" algn="l">
              <a:spcBef>
                <a:spcPts val="0"/>
              </a:spcBef>
              <a:spcAft>
                <a:spcPts val="0"/>
              </a:spcAft>
              <a:buSzPts val="1700"/>
              <a:buChar char="●"/>
            </a:pPr>
            <a:r>
              <a:rPr lang="en-GB" sz="1700"/>
              <a:t>Why should you care? [Today]</a:t>
            </a:r>
            <a:endParaRPr sz="1700"/>
          </a:p>
          <a:p>
            <a:pPr indent="-336550" lvl="1" marL="914400" rtl="0" algn="l">
              <a:spcBef>
                <a:spcPts val="0"/>
              </a:spcBef>
              <a:spcAft>
                <a:spcPts val="0"/>
              </a:spcAft>
              <a:buClr>
                <a:srgbClr val="0097A7"/>
              </a:buClr>
              <a:buSzPts val="1700"/>
              <a:buChar char="○"/>
            </a:pPr>
            <a:r>
              <a:rPr i="1" lang="en-GB" sz="1700">
                <a:solidFill>
                  <a:srgbClr val="0097A7"/>
                </a:solidFill>
              </a:rPr>
              <a:t>Learn about readability, </a:t>
            </a:r>
            <a:r>
              <a:rPr i="1" lang="en-GB" sz="1700">
                <a:solidFill>
                  <a:srgbClr val="0097A7"/>
                </a:solidFill>
              </a:rPr>
              <a:t>reusability</a:t>
            </a:r>
            <a:r>
              <a:rPr i="1" lang="en-GB" sz="1700">
                <a:solidFill>
                  <a:srgbClr val="0097A7"/>
                </a:solidFill>
              </a:rPr>
              <a:t> and maintainability</a:t>
            </a:r>
            <a:endParaRPr i="1" sz="1700">
              <a:solidFill>
                <a:srgbClr val="0097A7"/>
              </a:solidFill>
            </a:endParaRPr>
          </a:p>
          <a:p>
            <a:pPr indent="-336550" lvl="0" marL="457200" rtl="0" algn="l">
              <a:spcBef>
                <a:spcPts val="0"/>
              </a:spcBef>
              <a:spcAft>
                <a:spcPts val="0"/>
              </a:spcAft>
              <a:buSzPts val="1700"/>
              <a:buChar char="●"/>
            </a:pPr>
            <a:r>
              <a:rPr lang="en-GB" sz="1700"/>
              <a:t>Code Structure [Today]</a:t>
            </a:r>
            <a:endParaRPr sz="1700"/>
          </a:p>
          <a:p>
            <a:pPr indent="-336550" lvl="1" marL="914400" rtl="0" algn="l">
              <a:spcBef>
                <a:spcPts val="0"/>
              </a:spcBef>
              <a:spcAft>
                <a:spcPts val="0"/>
              </a:spcAft>
              <a:buClr>
                <a:srgbClr val="0097A7"/>
              </a:buClr>
              <a:buSzPts val="1700"/>
              <a:buChar char="○"/>
            </a:pPr>
            <a:r>
              <a:rPr i="1" lang="en-GB" sz="1700">
                <a:solidFill>
                  <a:srgbClr val="0097A7"/>
                </a:solidFill>
              </a:rPr>
              <a:t>Learn to gather functionalities in function/classes and organise your code</a:t>
            </a:r>
            <a:endParaRPr i="1" sz="1700">
              <a:solidFill>
                <a:srgbClr val="0097A7"/>
              </a:solidFill>
            </a:endParaRPr>
          </a:p>
          <a:p>
            <a:pPr indent="-336550" lvl="0" marL="457200" rtl="0" algn="l">
              <a:spcBef>
                <a:spcPts val="0"/>
              </a:spcBef>
              <a:spcAft>
                <a:spcPts val="0"/>
              </a:spcAft>
              <a:buSzPts val="1700"/>
              <a:buChar char="●"/>
            </a:pPr>
            <a:r>
              <a:rPr lang="en-GB" sz="1700"/>
              <a:t>The Zen of Python [Today]</a:t>
            </a:r>
            <a:endParaRPr sz="1700"/>
          </a:p>
          <a:p>
            <a:pPr indent="-336550" lvl="1" marL="914400" rtl="0" algn="l">
              <a:spcBef>
                <a:spcPts val="0"/>
              </a:spcBef>
              <a:spcAft>
                <a:spcPts val="0"/>
              </a:spcAft>
              <a:buClr>
                <a:srgbClr val="0097A7"/>
              </a:buClr>
              <a:buSzPts val="1700"/>
              <a:buChar char="○"/>
            </a:pPr>
            <a:r>
              <a:rPr i="1" lang="en-GB" sz="1700">
                <a:solidFill>
                  <a:srgbClr val="0097A7"/>
                </a:solidFill>
              </a:rPr>
              <a:t>Learn to write code correctly with the proper syntax </a:t>
            </a:r>
            <a:endParaRPr i="1" sz="1700">
              <a:solidFill>
                <a:srgbClr val="0097A7"/>
              </a:solidFill>
            </a:endParaRPr>
          </a:p>
          <a:p>
            <a:pPr indent="-336550" lvl="0" marL="457200" rtl="0" algn="l">
              <a:spcBef>
                <a:spcPts val="0"/>
              </a:spcBef>
              <a:spcAft>
                <a:spcPts val="0"/>
              </a:spcAft>
              <a:buSzPts val="1700"/>
              <a:buChar char="●"/>
            </a:pPr>
            <a:r>
              <a:rPr lang="en-GB" sz="1700"/>
              <a:t>Principles of Code Design [Tomorrow]</a:t>
            </a:r>
            <a:endParaRPr sz="1700"/>
          </a:p>
          <a:p>
            <a:pPr indent="-336550" lvl="1" marL="914400" rtl="0" algn="l">
              <a:spcBef>
                <a:spcPts val="0"/>
              </a:spcBef>
              <a:spcAft>
                <a:spcPts val="0"/>
              </a:spcAft>
              <a:buClr>
                <a:srgbClr val="0097A7"/>
              </a:buClr>
              <a:buSzPts val="1700"/>
              <a:buChar char="○"/>
            </a:pPr>
            <a:r>
              <a:rPr i="1" lang="en-GB" sz="1700">
                <a:solidFill>
                  <a:srgbClr val="0097A7"/>
                </a:solidFill>
              </a:rPr>
              <a:t>Learn how to recognise problems in a code and how to tackle them</a:t>
            </a:r>
            <a:endParaRPr i="1" sz="1700">
              <a:solidFill>
                <a:srgbClr val="0097A7"/>
              </a:solidFill>
            </a:endParaRPr>
          </a:p>
          <a:p>
            <a:pPr indent="-336550" lvl="0" marL="457200" rtl="0" algn="l">
              <a:spcBef>
                <a:spcPts val="0"/>
              </a:spcBef>
              <a:spcAft>
                <a:spcPts val="0"/>
              </a:spcAft>
              <a:buSzPts val="1700"/>
              <a:buChar char="●"/>
            </a:pPr>
            <a:r>
              <a:rPr lang="en-GB" sz="1700"/>
              <a:t>Stop touching your code!!!!!! [Tomorrow]</a:t>
            </a:r>
            <a:endParaRPr sz="1700"/>
          </a:p>
          <a:p>
            <a:pPr indent="-336550" lvl="1" marL="914400" rtl="0" algn="l">
              <a:spcBef>
                <a:spcPts val="0"/>
              </a:spcBef>
              <a:spcAft>
                <a:spcPts val="0"/>
              </a:spcAft>
              <a:buClr>
                <a:srgbClr val="0097A7"/>
              </a:buClr>
              <a:buSzPts val="1700"/>
              <a:buChar char="○"/>
            </a:pPr>
            <a:r>
              <a:rPr i="1" lang="en-GB" sz="1700">
                <a:solidFill>
                  <a:srgbClr val="0097A7"/>
                </a:solidFill>
              </a:rPr>
              <a:t>Learn how to stop touching your code when you run it with different input!</a:t>
            </a:r>
            <a:endParaRPr i="1" sz="1700">
              <a:solidFill>
                <a:srgbClr val="0097A7"/>
              </a:solidFill>
            </a:endParaRPr>
          </a:p>
        </p:txBody>
      </p:sp>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8"/>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PEP20 : The Zen of Python</a:t>
            </a:r>
            <a:endParaRPr/>
          </a:p>
        </p:txBody>
      </p:sp>
      <p:sp>
        <p:nvSpPr>
          <p:cNvPr id="384" name="Google Shape;38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85" name="Google Shape;385;p48"/>
          <p:cNvPicPr preferRelativeResize="0"/>
          <p:nvPr/>
        </p:nvPicPr>
        <p:blipFill>
          <a:blip r:embed="rId3">
            <a:alphaModFix/>
          </a:blip>
          <a:stretch>
            <a:fillRect/>
          </a:stretch>
        </p:blipFill>
        <p:spPr>
          <a:xfrm>
            <a:off x="4181000" y="1030050"/>
            <a:ext cx="4916692" cy="3984899"/>
          </a:xfrm>
          <a:prstGeom prst="rect">
            <a:avLst/>
          </a:prstGeom>
          <a:noFill/>
          <a:ln>
            <a:noFill/>
          </a:ln>
        </p:spPr>
      </p:pic>
      <p:sp>
        <p:nvSpPr>
          <p:cNvPr id="386" name="Google Shape;386;p48"/>
          <p:cNvSpPr txBox="1"/>
          <p:nvPr/>
        </p:nvSpPr>
        <p:spPr>
          <a:xfrm>
            <a:off x="62400" y="1844375"/>
            <a:ext cx="40557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Python easter egg. It proposes 20 aphorisms that </a:t>
            </a:r>
            <a:r>
              <a:rPr b="1" i="1" lang="en-GB" sz="2100">
                <a:solidFill>
                  <a:srgbClr val="FF0000"/>
                </a:solidFill>
              </a:rPr>
              <a:t>guide the development of Python software</a:t>
            </a:r>
            <a:endParaRPr b="1" i="1" sz="2100">
              <a:solidFill>
                <a:srgbClr val="FF0000"/>
              </a:solidFill>
            </a:endParaRPr>
          </a:p>
          <a:p>
            <a:pPr indent="0" lvl="0" marL="0" rtl="0" algn="ctr">
              <a:spcBef>
                <a:spcPts val="0"/>
              </a:spcBef>
              <a:spcAft>
                <a:spcPts val="0"/>
              </a:spcAft>
              <a:buNone/>
            </a:pPr>
            <a:r>
              <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rPr lang="en-GB" sz="2100"/>
              <a:t>Is is accessible from the python interpreter.</a:t>
            </a:r>
            <a:endParaRPr sz="2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92" name="Google Shape;392;p49"/>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 Readability count</a:t>
            </a:r>
            <a:endParaRPr/>
          </a:p>
        </p:txBody>
      </p:sp>
      <p:sp>
        <p:nvSpPr>
          <p:cNvPr id="393" name="Google Shape;393;p49"/>
          <p:cNvSpPr txBox="1"/>
          <p:nvPr/>
        </p:nvSpPr>
        <p:spPr>
          <a:xfrm>
            <a:off x="1797075" y="1576850"/>
            <a:ext cx="4043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A code is read much more often then it is written</a:t>
            </a:r>
            <a:endParaRPr sz="2400">
              <a:solidFill>
                <a:schemeClr val="dk1"/>
              </a:solidFill>
              <a:latin typeface="Source Sans Pro"/>
              <a:ea typeface="Source Sans Pro"/>
              <a:cs typeface="Source Sans Pro"/>
              <a:sym typeface="Source Sans Pro"/>
            </a:endParaRPr>
          </a:p>
        </p:txBody>
      </p:sp>
      <p:pic>
        <p:nvPicPr>
          <p:cNvPr descr="File:Cquote1 sh2.svg - Wikimedia Commons" id="394" name="Google Shape;394;p49"/>
          <p:cNvPicPr preferRelativeResize="0"/>
          <p:nvPr/>
        </p:nvPicPr>
        <p:blipFill>
          <a:blip r:embed="rId3">
            <a:alphaModFix/>
          </a:blip>
          <a:stretch>
            <a:fillRect/>
          </a:stretch>
        </p:blipFill>
        <p:spPr>
          <a:xfrm>
            <a:off x="460750" y="1576850"/>
            <a:ext cx="1231196" cy="923401"/>
          </a:xfrm>
          <a:prstGeom prst="rect">
            <a:avLst/>
          </a:prstGeom>
          <a:noFill/>
          <a:ln>
            <a:noFill/>
          </a:ln>
        </p:spPr>
      </p:pic>
      <p:sp>
        <p:nvSpPr>
          <p:cNvPr id="395" name="Google Shape;395;p49"/>
          <p:cNvSpPr txBox="1"/>
          <p:nvPr/>
        </p:nvSpPr>
        <p:spPr>
          <a:xfrm>
            <a:off x="184800" y="3027638"/>
            <a:ext cx="877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Source Sans Pro"/>
                <a:ea typeface="Source Sans Pro"/>
                <a:cs typeface="Source Sans Pro"/>
                <a:sym typeface="Source Sans Pro"/>
              </a:rPr>
              <a:t>You might spend hours/days writing a piece of code. Then you will never write it again. But you might have to read it again and again and again. Understanding a code after a few weeks/months is not easy.</a:t>
            </a:r>
            <a:endParaRPr sz="2000">
              <a:solidFill>
                <a:schemeClr val="dk1"/>
              </a:solidFill>
              <a:latin typeface="Source Sans Pro"/>
              <a:ea typeface="Source Sans Pro"/>
              <a:cs typeface="Source Sans Pro"/>
              <a:sym typeface="Source Sans Pro"/>
            </a:endParaRPr>
          </a:p>
        </p:txBody>
      </p:sp>
      <p:sp>
        <p:nvSpPr>
          <p:cNvPr id="396" name="Google Shape;396;p49"/>
          <p:cNvSpPr txBox="1"/>
          <p:nvPr/>
        </p:nvSpPr>
        <p:spPr>
          <a:xfrm>
            <a:off x="1949475" y="2314200"/>
            <a:ext cx="28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Source Sans Pro"/>
                <a:ea typeface="Source Sans Pro"/>
                <a:cs typeface="Source Sans Pro"/>
                <a:sym typeface="Source Sans Pro"/>
              </a:rPr>
              <a:t>Guido van Rossum, BDFL of Python</a:t>
            </a:r>
            <a:endParaRPr>
              <a:solidFill>
                <a:schemeClr val="dk1"/>
              </a:solidFill>
              <a:latin typeface="Source Sans Pro"/>
              <a:ea typeface="Source Sans Pro"/>
              <a:cs typeface="Source Sans Pro"/>
              <a:sym typeface="Source Sans Pro"/>
            </a:endParaRPr>
          </a:p>
        </p:txBody>
      </p:sp>
      <p:sp>
        <p:nvSpPr>
          <p:cNvPr id="397" name="Google Shape;397;p49"/>
          <p:cNvSpPr/>
          <p:nvPr/>
        </p:nvSpPr>
        <p:spPr>
          <a:xfrm>
            <a:off x="449275" y="4237250"/>
            <a:ext cx="8160900" cy="67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000">
                <a:solidFill>
                  <a:srgbClr val="00FF00"/>
                </a:solidFill>
                <a:latin typeface="Source Sans Pro"/>
                <a:ea typeface="Source Sans Pro"/>
                <a:cs typeface="Source Sans Pro"/>
                <a:sym typeface="Source Sans Pro"/>
              </a:rPr>
              <a:t>→ Following standard guidelines will greatly help you and save a lot of time!</a:t>
            </a:r>
            <a:endParaRPr i="1">
              <a:solidFill>
                <a:srgbClr val="00FF00"/>
              </a:solidFill>
              <a:latin typeface="Source Sans Pro"/>
              <a:ea typeface="Source Sans Pro"/>
              <a:cs typeface="Source Sans Pro"/>
              <a:sym typeface="Source Sans Pro"/>
            </a:endParaRPr>
          </a:p>
        </p:txBody>
      </p:sp>
      <p:pic>
        <p:nvPicPr>
          <p:cNvPr id="398" name="Google Shape;398;p49"/>
          <p:cNvPicPr preferRelativeResize="0"/>
          <p:nvPr/>
        </p:nvPicPr>
        <p:blipFill>
          <a:blip r:embed="rId4">
            <a:alphaModFix/>
          </a:blip>
          <a:stretch>
            <a:fillRect/>
          </a:stretch>
        </p:blipFill>
        <p:spPr>
          <a:xfrm>
            <a:off x="5840475" y="1006213"/>
            <a:ext cx="2695054" cy="1869037"/>
          </a:xfrm>
          <a:prstGeom prst="rect">
            <a:avLst/>
          </a:prstGeom>
          <a:noFill/>
          <a:ln>
            <a:noFill/>
          </a:ln>
        </p:spPr>
      </p:pic>
      <p:sp>
        <p:nvSpPr>
          <p:cNvPr id="399" name="Google Shape;399;p49"/>
          <p:cNvSpPr txBox="1"/>
          <p:nvPr/>
        </p:nvSpPr>
        <p:spPr>
          <a:xfrm>
            <a:off x="6069075" y="2757100"/>
            <a:ext cx="2490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latin typeface="Source Sans Pro"/>
                <a:ea typeface="Source Sans Pro"/>
                <a:cs typeface="Source Sans Pro"/>
                <a:sym typeface="Source Sans Pro"/>
              </a:rPr>
              <a:t>AUTHOR: </a:t>
            </a:r>
            <a:r>
              <a:rPr lang="en-GB" sz="900">
                <a:solidFill>
                  <a:srgbClr val="202122"/>
                </a:solidFill>
                <a:latin typeface="Roboto"/>
                <a:ea typeface="Roboto"/>
                <a:cs typeface="Roboto"/>
                <a:sym typeface="Roboto"/>
              </a:rPr>
              <a:t>Karlisson M. Bezerra, hacktoon.com</a:t>
            </a:r>
            <a:endParaRPr sz="900">
              <a:solidFill>
                <a:schemeClr val="dk1"/>
              </a:solidFill>
              <a:latin typeface="Source Sans Pro"/>
              <a:ea typeface="Source Sans Pro"/>
              <a:cs typeface="Source Sans Pro"/>
              <a:sym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05" name="Google Shape;405;p50"/>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 Readability count</a:t>
            </a:r>
            <a:endParaRPr/>
          </a:p>
        </p:txBody>
      </p:sp>
      <p:sp>
        <p:nvSpPr>
          <p:cNvPr id="406" name="Google Shape;406;p50"/>
          <p:cNvSpPr txBox="1"/>
          <p:nvPr/>
        </p:nvSpPr>
        <p:spPr>
          <a:xfrm>
            <a:off x="2312175" y="2090825"/>
            <a:ext cx="40557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3600"/>
              <a:t>So how do we make a code more readable?</a:t>
            </a:r>
            <a:endParaRPr i="1" sz="3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12" name="Google Shape;412;p51"/>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 Explicit is better than implicit</a:t>
            </a:r>
            <a:endParaRPr/>
          </a:p>
        </p:txBody>
      </p:sp>
      <p:sp>
        <p:nvSpPr>
          <p:cNvPr id="413" name="Google Shape;413;p51"/>
          <p:cNvSpPr txBox="1"/>
          <p:nvPr/>
        </p:nvSpPr>
        <p:spPr>
          <a:xfrm>
            <a:off x="311550" y="2752750"/>
            <a:ext cx="3998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u="sng">
                <a:solidFill>
                  <a:schemeClr val="dk1"/>
                </a:solidFill>
                <a:latin typeface="Source Sans Pro"/>
                <a:ea typeface="Source Sans Pro"/>
                <a:cs typeface="Source Sans Pro"/>
                <a:sym typeface="Source Sans Pro"/>
              </a:rPr>
              <a:t>1st step:</a:t>
            </a:r>
            <a:endParaRPr i="1" sz="24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Write code that is meaningful!</a:t>
            </a:r>
            <a:endParaRPr sz="24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lang="en-GB" sz="2400">
                <a:solidFill>
                  <a:schemeClr val="dk1"/>
                </a:solidFill>
                <a:latin typeface="Source Sans Pro"/>
                <a:ea typeface="Source Sans Pro"/>
                <a:cs typeface="Source Sans Pro"/>
                <a:sym typeface="Source Sans Pro"/>
              </a:rPr>
              <a:t>Give sense to all quantity that you write in your code</a:t>
            </a:r>
            <a:endParaRPr sz="2400">
              <a:solidFill>
                <a:schemeClr val="dk1"/>
              </a:solidFill>
              <a:latin typeface="Source Sans Pro"/>
              <a:ea typeface="Source Sans Pro"/>
              <a:cs typeface="Source Sans Pro"/>
              <a:sym typeface="Source Sans Pro"/>
            </a:endParaRPr>
          </a:p>
        </p:txBody>
      </p:sp>
      <p:pic>
        <p:nvPicPr>
          <p:cNvPr id="414" name="Google Shape;414;p51"/>
          <p:cNvPicPr preferRelativeResize="0"/>
          <p:nvPr/>
        </p:nvPicPr>
        <p:blipFill>
          <a:blip r:embed="rId3">
            <a:alphaModFix/>
          </a:blip>
          <a:stretch>
            <a:fillRect/>
          </a:stretch>
        </p:blipFill>
        <p:spPr>
          <a:xfrm>
            <a:off x="4812475" y="1492404"/>
            <a:ext cx="3905525" cy="3031025"/>
          </a:xfrm>
          <a:prstGeom prst="rect">
            <a:avLst/>
          </a:prstGeom>
          <a:noFill/>
          <a:ln>
            <a:noFill/>
          </a:ln>
        </p:spPr>
      </p:pic>
      <p:pic>
        <p:nvPicPr>
          <p:cNvPr id="415" name="Google Shape;415;p51"/>
          <p:cNvPicPr preferRelativeResize="0"/>
          <p:nvPr/>
        </p:nvPicPr>
        <p:blipFill>
          <a:blip r:embed="rId4">
            <a:alphaModFix/>
          </a:blip>
          <a:stretch>
            <a:fillRect/>
          </a:stretch>
        </p:blipFill>
        <p:spPr>
          <a:xfrm>
            <a:off x="1201925" y="1016650"/>
            <a:ext cx="2630600" cy="1830275"/>
          </a:xfrm>
          <a:prstGeom prst="rect">
            <a:avLst/>
          </a:prstGeom>
          <a:noFill/>
          <a:ln>
            <a:noFill/>
          </a:ln>
        </p:spPr>
      </p:pic>
      <p:sp>
        <p:nvSpPr>
          <p:cNvPr id="416" name="Google Shape;416;p51"/>
          <p:cNvSpPr txBox="1"/>
          <p:nvPr/>
        </p:nvSpPr>
        <p:spPr>
          <a:xfrm rot="5400000">
            <a:off x="3081175" y="1809125"/>
            <a:ext cx="175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latin typeface="Source Sans Pro"/>
                <a:ea typeface="Source Sans Pro"/>
                <a:cs typeface="Source Sans Pro"/>
                <a:sym typeface="Source Sans Pro"/>
              </a:rPr>
              <a:t>AUTHOR: </a:t>
            </a:r>
            <a:r>
              <a:rPr lang="en-GB" sz="900">
                <a:solidFill>
                  <a:srgbClr val="202122"/>
                </a:solidFill>
                <a:latin typeface="Roboto"/>
                <a:ea typeface="Roboto"/>
                <a:cs typeface="Roboto"/>
                <a:sym typeface="Roboto"/>
              </a:rPr>
              <a:t>Karlisson M. Bezerra,</a:t>
            </a:r>
            <a:endParaRPr sz="900">
              <a:solidFill>
                <a:srgbClr val="202122"/>
              </a:solidFill>
              <a:latin typeface="Roboto"/>
              <a:ea typeface="Roboto"/>
              <a:cs typeface="Roboto"/>
              <a:sym typeface="Roboto"/>
            </a:endParaRPr>
          </a:p>
          <a:p>
            <a:pPr indent="0" lvl="0" marL="0" rtl="0" algn="l">
              <a:spcBef>
                <a:spcPts val="0"/>
              </a:spcBef>
              <a:spcAft>
                <a:spcPts val="0"/>
              </a:spcAft>
              <a:buNone/>
            </a:pPr>
            <a:r>
              <a:rPr lang="en-GB" sz="900">
                <a:solidFill>
                  <a:srgbClr val="202122"/>
                </a:solidFill>
                <a:latin typeface="Roboto"/>
                <a:ea typeface="Roboto"/>
                <a:cs typeface="Roboto"/>
                <a:sym typeface="Roboto"/>
              </a:rPr>
              <a:t>hacktoon.com</a:t>
            </a:r>
            <a:endParaRPr sz="900">
              <a:solidFill>
                <a:schemeClr val="dk1"/>
              </a:solidFill>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22" name="Google Shape;422;p52"/>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 Explicit is better than implicit</a:t>
            </a:r>
            <a:endParaRPr/>
          </a:p>
        </p:txBody>
      </p:sp>
      <p:sp>
        <p:nvSpPr>
          <p:cNvPr id="423" name="Google Shape;423;p52"/>
          <p:cNvSpPr txBox="1"/>
          <p:nvPr/>
        </p:nvSpPr>
        <p:spPr>
          <a:xfrm>
            <a:off x="616350" y="1429600"/>
            <a:ext cx="39987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900" u="sng">
                <a:solidFill>
                  <a:schemeClr val="dk1"/>
                </a:solidFill>
                <a:latin typeface="Source Sans Pro"/>
                <a:ea typeface="Source Sans Pro"/>
                <a:cs typeface="Source Sans Pro"/>
                <a:sym typeface="Source Sans Pro"/>
              </a:rPr>
              <a:t>2nd </a:t>
            </a:r>
            <a:r>
              <a:rPr i="1" lang="en-GB" sz="1900" u="sng">
                <a:solidFill>
                  <a:schemeClr val="dk1"/>
                </a:solidFill>
                <a:latin typeface="Source Sans Pro"/>
                <a:ea typeface="Source Sans Pro"/>
                <a:cs typeface="Source Sans Pro"/>
                <a:sym typeface="Source Sans Pro"/>
              </a:rPr>
              <a:t>step:</a:t>
            </a:r>
            <a:endParaRPr i="1" sz="19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lang="en-GB" sz="1900">
                <a:solidFill>
                  <a:schemeClr val="dk1"/>
                </a:solidFill>
                <a:latin typeface="Source Sans Pro"/>
                <a:ea typeface="Source Sans Pro"/>
                <a:cs typeface="Source Sans Pro"/>
                <a:sym typeface="Source Sans Pro"/>
              </a:rPr>
              <a:t>Everything you write has a way to be written</a:t>
            </a:r>
            <a:endParaRPr sz="19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t/>
            </a:r>
            <a:endParaRPr sz="1900">
              <a:solidFill>
                <a:schemeClr val="dk1"/>
              </a:solidFill>
              <a:latin typeface="Source Sans Pro"/>
              <a:ea typeface="Source Sans Pro"/>
              <a:cs typeface="Source Sans Pro"/>
              <a:sym typeface="Source Sans Pro"/>
            </a:endParaRPr>
          </a:p>
        </p:txBody>
      </p:sp>
      <p:sp>
        <p:nvSpPr>
          <p:cNvPr id="424" name="Google Shape;424;p52"/>
          <p:cNvSpPr txBox="1"/>
          <p:nvPr/>
        </p:nvSpPr>
        <p:spPr>
          <a:xfrm>
            <a:off x="421300" y="3076600"/>
            <a:ext cx="4189500" cy="11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solidFill>
                  <a:schemeClr val="dk1"/>
                </a:solidFill>
                <a:latin typeface="Crimson Text"/>
                <a:ea typeface="Crimson Text"/>
                <a:cs typeface="Crimson Text"/>
                <a:sym typeface="Crimson Text"/>
              </a:rPr>
              <a:t>Variable, function and methods use the </a:t>
            </a:r>
            <a:r>
              <a:rPr b="1" lang="en-GB" sz="1500">
                <a:solidFill>
                  <a:schemeClr val="dk1"/>
                </a:solidFill>
                <a:latin typeface="Crimson Text"/>
                <a:ea typeface="Crimson Text"/>
                <a:cs typeface="Crimson Text"/>
                <a:sym typeface="Crimson Text"/>
              </a:rPr>
              <a:t>snake_case </a:t>
            </a:r>
            <a:r>
              <a:rPr lang="en-GB" sz="1500">
                <a:solidFill>
                  <a:schemeClr val="dk1"/>
                </a:solidFill>
                <a:latin typeface="Crimson Text"/>
                <a:ea typeface="Crimson Text"/>
                <a:cs typeface="Crimson Text"/>
                <a:sym typeface="Crimson Text"/>
              </a:rPr>
              <a:t>convention           </a:t>
            </a:r>
            <a:endParaRPr sz="1500">
              <a:solidFill>
                <a:schemeClr val="dk1"/>
              </a:solidFill>
              <a:latin typeface="Crimson Text"/>
              <a:ea typeface="Crimson Text"/>
              <a:cs typeface="Crimson Text"/>
              <a:sym typeface="Crimson Text"/>
            </a:endParaRPr>
          </a:p>
          <a:p>
            <a:pPr indent="0" lvl="0" marL="0" rtl="0" algn="l">
              <a:lnSpc>
                <a:spcPct val="115000"/>
              </a:lnSpc>
              <a:spcBef>
                <a:spcPts val="1200"/>
              </a:spcBef>
              <a:spcAft>
                <a:spcPts val="1200"/>
              </a:spcAft>
              <a:buNone/>
            </a:pPr>
            <a:r>
              <a:rPr i="1" lang="en-GB" sz="1500">
                <a:solidFill>
                  <a:schemeClr val="dk1"/>
                </a:solidFill>
                <a:latin typeface="Crimson Text"/>
                <a:ea typeface="Crimson Text"/>
                <a:cs typeface="Crimson Text"/>
                <a:sym typeface="Crimson Text"/>
              </a:rPr>
              <a:t>      </a:t>
            </a:r>
            <a:r>
              <a:rPr i="1" lang="en-GB" sz="1500" u="sng">
                <a:solidFill>
                  <a:schemeClr val="dk1"/>
                </a:solidFill>
                <a:latin typeface="Crimson Text"/>
                <a:ea typeface="Crimson Text"/>
                <a:cs typeface="Crimson Text"/>
                <a:sym typeface="Crimson Text"/>
              </a:rPr>
              <a:t>→ Lowercase, words separated by underscores.</a:t>
            </a:r>
            <a:endParaRPr i="1" sz="1500" u="sng"/>
          </a:p>
        </p:txBody>
      </p:sp>
      <p:pic>
        <p:nvPicPr>
          <p:cNvPr id="425" name="Google Shape;425;p52"/>
          <p:cNvPicPr preferRelativeResize="0"/>
          <p:nvPr/>
        </p:nvPicPr>
        <p:blipFill>
          <a:blip r:embed="rId3">
            <a:alphaModFix/>
          </a:blip>
          <a:stretch>
            <a:fillRect/>
          </a:stretch>
        </p:blipFill>
        <p:spPr>
          <a:xfrm>
            <a:off x="5023600" y="2009400"/>
            <a:ext cx="3794475" cy="198570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31" name="Google Shape;431;p53"/>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 Explicit is better than implicit</a:t>
            </a:r>
            <a:endParaRPr/>
          </a:p>
        </p:txBody>
      </p:sp>
      <p:sp>
        <p:nvSpPr>
          <p:cNvPr id="432" name="Google Shape;432;p53"/>
          <p:cNvSpPr txBox="1"/>
          <p:nvPr/>
        </p:nvSpPr>
        <p:spPr>
          <a:xfrm>
            <a:off x="616350" y="1429600"/>
            <a:ext cx="39987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900" u="sng">
                <a:solidFill>
                  <a:schemeClr val="dk1"/>
                </a:solidFill>
                <a:latin typeface="Source Sans Pro"/>
                <a:ea typeface="Source Sans Pro"/>
                <a:cs typeface="Source Sans Pro"/>
                <a:sym typeface="Source Sans Pro"/>
              </a:rPr>
              <a:t>2nd step:</a:t>
            </a:r>
            <a:endParaRPr i="1" sz="19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lang="en-GB" sz="1900">
                <a:solidFill>
                  <a:schemeClr val="dk1"/>
                </a:solidFill>
                <a:latin typeface="Source Sans Pro"/>
                <a:ea typeface="Source Sans Pro"/>
                <a:cs typeface="Source Sans Pro"/>
                <a:sym typeface="Source Sans Pro"/>
              </a:rPr>
              <a:t>Everything you write has a way to be written</a:t>
            </a:r>
            <a:endParaRPr sz="19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t/>
            </a:r>
            <a:endParaRPr sz="1900">
              <a:solidFill>
                <a:schemeClr val="dk1"/>
              </a:solidFill>
              <a:latin typeface="Source Sans Pro"/>
              <a:ea typeface="Source Sans Pro"/>
              <a:cs typeface="Source Sans Pro"/>
              <a:sym typeface="Source Sans Pro"/>
            </a:endParaRPr>
          </a:p>
        </p:txBody>
      </p:sp>
      <p:sp>
        <p:nvSpPr>
          <p:cNvPr id="433" name="Google Shape;433;p53"/>
          <p:cNvSpPr txBox="1"/>
          <p:nvPr/>
        </p:nvSpPr>
        <p:spPr>
          <a:xfrm>
            <a:off x="421300" y="3076600"/>
            <a:ext cx="4507500" cy="14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50">
                <a:solidFill>
                  <a:schemeClr val="dk1"/>
                </a:solidFill>
                <a:latin typeface="Crimson Text"/>
                <a:ea typeface="Crimson Text"/>
                <a:cs typeface="Crimson Text"/>
                <a:sym typeface="Crimson Text"/>
              </a:rPr>
              <a:t>Constant names follow the </a:t>
            </a:r>
            <a:r>
              <a:rPr b="1" lang="en-GB" sz="1650">
                <a:solidFill>
                  <a:schemeClr val="dk1"/>
                </a:solidFill>
                <a:latin typeface="Crimson Text"/>
                <a:ea typeface="Crimson Text"/>
                <a:cs typeface="Crimson Text"/>
                <a:sym typeface="Crimson Text"/>
              </a:rPr>
              <a:t>UPPER_SNAKE_CASE </a:t>
            </a:r>
            <a:r>
              <a:rPr lang="en-GB" sz="1650">
                <a:solidFill>
                  <a:schemeClr val="dk1"/>
                </a:solidFill>
                <a:latin typeface="Crimson Text"/>
                <a:ea typeface="Crimson Text"/>
                <a:cs typeface="Crimson Text"/>
                <a:sym typeface="Crimson Text"/>
              </a:rPr>
              <a:t>convention       </a:t>
            </a:r>
            <a:endParaRPr sz="1650">
              <a:solidFill>
                <a:schemeClr val="dk1"/>
              </a:solidFill>
              <a:latin typeface="Crimson Text"/>
              <a:ea typeface="Crimson Text"/>
              <a:cs typeface="Crimson Text"/>
              <a:sym typeface="Crimson Text"/>
            </a:endParaRPr>
          </a:p>
          <a:p>
            <a:pPr indent="0" lvl="0" marL="0" rtl="0" algn="l">
              <a:lnSpc>
                <a:spcPct val="115000"/>
              </a:lnSpc>
              <a:spcBef>
                <a:spcPts val="1200"/>
              </a:spcBef>
              <a:spcAft>
                <a:spcPts val="1200"/>
              </a:spcAft>
              <a:buNone/>
            </a:pPr>
            <a:r>
              <a:rPr i="1" lang="en-GB" sz="1650" u="sng">
                <a:solidFill>
                  <a:schemeClr val="dk1"/>
                </a:solidFill>
                <a:latin typeface="Crimson Text"/>
                <a:ea typeface="Crimson Text"/>
                <a:cs typeface="Crimson Text"/>
                <a:sym typeface="Crimson Text"/>
              </a:rPr>
              <a:t>→ Each word is written in capital letters, words are separated by underscores</a:t>
            </a:r>
            <a:endParaRPr i="1" sz="1500" u="sng">
              <a:solidFill>
                <a:schemeClr val="dk1"/>
              </a:solidFill>
              <a:latin typeface="Crimson Text"/>
              <a:ea typeface="Crimson Text"/>
              <a:cs typeface="Crimson Text"/>
              <a:sym typeface="Crimson Text"/>
            </a:endParaRPr>
          </a:p>
        </p:txBody>
      </p:sp>
      <p:pic>
        <p:nvPicPr>
          <p:cNvPr id="434" name="Google Shape;434;p53"/>
          <p:cNvPicPr preferRelativeResize="0"/>
          <p:nvPr/>
        </p:nvPicPr>
        <p:blipFill>
          <a:blip r:embed="rId3">
            <a:alphaModFix/>
          </a:blip>
          <a:stretch>
            <a:fillRect/>
          </a:stretch>
        </p:blipFill>
        <p:spPr>
          <a:xfrm>
            <a:off x="5523625" y="2107425"/>
            <a:ext cx="2762250" cy="1943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40" name="Google Shape;440;p54"/>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 Explicit is better than implicit</a:t>
            </a:r>
            <a:endParaRPr/>
          </a:p>
        </p:txBody>
      </p:sp>
      <p:sp>
        <p:nvSpPr>
          <p:cNvPr id="441" name="Google Shape;441;p54"/>
          <p:cNvSpPr txBox="1"/>
          <p:nvPr/>
        </p:nvSpPr>
        <p:spPr>
          <a:xfrm>
            <a:off x="616350" y="1429600"/>
            <a:ext cx="39987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900" u="sng">
                <a:solidFill>
                  <a:schemeClr val="dk1"/>
                </a:solidFill>
                <a:latin typeface="Source Sans Pro"/>
                <a:ea typeface="Source Sans Pro"/>
                <a:cs typeface="Source Sans Pro"/>
                <a:sym typeface="Source Sans Pro"/>
              </a:rPr>
              <a:t>2nd step:</a:t>
            </a:r>
            <a:endParaRPr i="1" sz="19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lang="en-GB" sz="1900">
                <a:solidFill>
                  <a:schemeClr val="dk1"/>
                </a:solidFill>
                <a:latin typeface="Source Sans Pro"/>
                <a:ea typeface="Source Sans Pro"/>
                <a:cs typeface="Source Sans Pro"/>
                <a:sym typeface="Source Sans Pro"/>
              </a:rPr>
              <a:t>Everything you write has a way to be written</a:t>
            </a:r>
            <a:endParaRPr sz="19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t/>
            </a:r>
            <a:endParaRPr sz="1900">
              <a:solidFill>
                <a:schemeClr val="dk1"/>
              </a:solidFill>
              <a:latin typeface="Source Sans Pro"/>
              <a:ea typeface="Source Sans Pro"/>
              <a:cs typeface="Source Sans Pro"/>
              <a:sym typeface="Source Sans Pro"/>
            </a:endParaRPr>
          </a:p>
        </p:txBody>
      </p:sp>
      <p:sp>
        <p:nvSpPr>
          <p:cNvPr id="442" name="Google Shape;442;p54"/>
          <p:cNvSpPr txBox="1"/>
          <p:nvPr/>
        </p:nvSpPr>
        <p:spPr>
          <a:xfrm>
            <a:off x="421300" y="3076600"/>
            <a:ext cx="4507500" cy="19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50">
                <a:solidFill>
                  <a:schemeClr val="dk1"/>
                </a:solidFill>
                <a:latin typeface="Crimson Text"/>
                <a:ea typeface="Crimson Text"/>
                <a:cs typeface="Crimson Text"/>
                <a:sym typeface="Crimson Text"/>
              </a:rPr>
              <a:t>Class names follow the </a:t>
            </a:r>
            <a:r>
              <a:rPr b="1" lang="en-GB" sz="1650">
                <a:solidFill>
                  <a:schemeClr val="dk1"/>
                </a:solidFill>
                <a:latin typeface="Crimson Text"/>
                <a:ea typeface="Crimson Text"/>
                <a:cs typeface="Crimson Text"/>
                <a:sym typeface="Crimson Text"/>
              </a:rPr>
              <a:t>PascalCase  (or CamelCase) </a:t>
            </a:r>
            <a:r>
              <a:rPr lang="en-GB" sz="1650">
                <a:solidFill>
                  <a:schemeClr val="dk1"/>
                </a:solidFill>
                <a:latin typeface="Crimson Text"/>
                <a:ea typeface="Crimson Text"/>
                <a:cs typeface="Crimson Text"/>
                <a:sym typeface="Crimson Text"/>
              </a:rPr>
              <a:t>convention                          </a:t>
            </a:r>
            <a:endParaRPr sz="1650">
              <a:solidFill>
                <a:schemeClr val="dk1"/>
              </a:solidFill>
              <a:latin typeface="Crimson Text"/>
              <a:ea typeface="Crimson Text"/>
              <a:cs typeface="Crimson Text"/>
              <a:sym typeface="Crimson Text"/>
            </a:endParaRPr>
          </a:p>
          <a:p>
            <a:pPr indent="0" lvl="0" marL="0" rtl="0" algn="l">
              <a:lnSpc>
                <a:spcPct val="115000"/>
              </a:lnSpc>
              <a:spcBef>
                <a:spcPts val="1200"/>
              </a:spcBef>
              <a:spcAft>
                <a:spcPts val="0"/>
              </a:spcAft>
              <a:buNone/>
            </a:pPr>
            <a:r>
              <a:rPr lang="en-GB" sz="1650">
                <a:solidFill>
                  <a:schemeClr val="dk1"/>
                </a:solidFill>
                <a:latin typeface="Crimson Text"/>
                <a:ea typeface="Crimson Text"/>
                <a:cs typeface="Crimson Text"/>
                <a:sym typeface="Crimson Text"/>
              </a:rPr>
              <a:t> </a:t>
            </a:r>
            <a:r>
              <a:rPr lang="en-GB" sz="1650" u="sng">
                <a:solidFill>
                  <a:schemeClr val="dk1"/>
                </a:solidFill>
                <a:latin typeface="Crimson Text"/>
                <a:ea typeface="Crimson Text"/>
                <a:cs typeface="Crimson Text"/>
                <a:sym typeface="Crimson Text"/>
              </a:rPr>
              <a:t> → Each words start with Capital, words are </a:t>
            </a:r>
            <a:r>
              <a:rPr b="1" lang="en-GB" sz="1650" u="sng">
                <a:solidFill>
                  <a:schemeClr val="dk1"/>
                </a:solidFill>
                <a:latin typeface="Crimson Text"/>
                <a:ea typeface="Crimson Text"/>
                <a:cs typeface="Crimson Text"/>
                <a:sym typeface="Crimson Text"/>
              </a:rPr>
              <a:t>NOT</a:t>
            </a:r>
            <a:r>
              <a:rPr lang="en-GB" sz="1650" u="sng">
                <a:solidFill>
                  <a:schemeClr val="dk1"/>
                </a:solidFill>
                <a:latin typeface="Crimson Text"/>
                <a:ea typeface="Crimson Text"/>
                <a:cs typeface="Crimson Text"/>
                <a:sym typeface="Crimson Text"/>
              </a:rPr>
              <a:t> separated by underscores.</a:t>
            </a:r>
            <a:endParaRPr sz="1650" u="sng">
              <a:solidFill>
                <a:schemeClr val="dk1"/>
              </a:solidFill>
              <a:latin typeface="Crimson Text"/>
              <a:ea typeface="Crimson Text"/>
              <a:cs typeface="Crimson Text"/>
              <a:sym typeface="Crimson Text"/>
            </a:endParaRPr>
          </a:p>
          <a:p>
            <a:pPr indent="0" lvl="0" marL="0" rtl="0" algn="l">
              <a:lnSpc>
                <a:spcPct val="115000"/>
              </a:lnSpc>
              <a:spcBef>
                <a:spcPts val="1200"/>
              </a:spcBef>
              <a:spcAft>
                <a:spcPts val="1200"/>
              </a:spcAft>
              <a:buNone/>
            </a:pPr>
            <a:r>
              <a:t/>
            </a:r>
            <a:endParaRPr sz="1650">
              <a:solidFill>
                <a:schemeClr val="dk1"/>
              </a:solidFill>
              <a:latin typeface="Crimson Text"/>
              <a:ea typeface="Crimson Text"/>
              <a:cs typeface="Crimson Text"/>
              <a:sym typeface="Crimson Text"/>
            </a:endParaRPr>
          </a:p>
        </p:txBody>
      </p:sp>
      <p:pic>
        <p:nvPicPr>
          <p:cNvPr id="443" name="Google Shape;443;p54"/>
          <p:cNvPicPr preferRelativeResize="0"/>
          <p:nvPr/>
        </p:nvPicPr>
        <p:blipFill>
          <a:blip r:embed="rId3">
            <a:alphaModFix/>
          </a:blip>
          <a:stretch>
            <a:fillRect/>
          </a:stretch>
        </p:blipFill>
        <p:spPr>
          <a:xfrm>
            <a:off x="5777625" y="2140975"/>
            <a:ext cx="2324100" cy="16192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49" name="Google Shape;449;p55"/>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 </a:t>
            </a:r>
            <a:r>
              <a:rPr lang="en-GB"/>
              <a:t>Beautiful is better than ugly</a:t>
            </a:r>
            <a:endParaRPr/>
          </a:p>
        </p:txBody>
      </p:sp>
      <p:sp>
        <p:nvSpPr>
          <p:cNvPr id="450" name="Google Shape;450;p55"/>
          <p:cNvSpPr txBox="1"/>
          <p:nvPr/>
        </p:nvSpPr>
        <p:spPr>
          <a:xfrm>
            <a:off x="616350" y="1201000"/>
            <a:ext cx="3390300" cy="13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900" u="sng">
                <a:solidFill>
                  <a:schemeClr val="dk1"/>
                </a:solidFill>
                <a:latin typeface="Source Sans Pro"/>
                <a:ea typeface="Source Sans Pro"/>
                <a:cs typeface="Source Sans Pro"/>
                <a:sym typeface="Source Sans Pro"/>
              </a:rPr>
              <a:t>3rd</a:t>
            </a:r>
            <a:r>
              <a:rPr i="1" lang="en-GB" sz="1900" u="sng">
                <a:solidFill>
                  <a:schemeClr val="dk1"/>
                </a:solidFill>
                <a:latin typeface="Source Sans Pro"/>
                <a:ea typeface="Source Sans Pro"/>
                <a:cs typeface="Source Sans Pro"/>
                <a:sym typeface="Source Sans Pro"/>
              </a:rPr>
              <a:t> step:</a:t>
            </a:r>
            <a:endParaRPr i="1" sz="19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1200"/>
              </a:spcAft>
              <a:buNone/>
            </a:pPr>
            <a:r>
              <a:rPr lang="en-GB" sz="1650">
                <a:solidFill>
                  <a:schemeClr val="dk1"/>
                </a:solidFill>
                <a:latin typeface="Crimson Text"/>
                <a:ea typeface="Crimson Text"/>
                <a:cs typeface="Crimson Text"/>
                <a:sym typeface="Crimson Text"/>
              </a:rPr>
              <a:t>Always try to write code that is easy to understand (=Beautiful!)</a:t>
            </a:r>
            <a:endParaRPr sz="1650">
              <a:solidFill>
                <a:schemeClr val="dk1"/>
              </a:solidFill>
              <a:latin typeface="Crimson Text"/>
              <a:ea typeface="Crimson Text"/>
              <a:cs typeface="Crimson Text"/>
              <a:sym typeface="Crimson Text"/>
            </a:endParaRPr>
          </a:p>
        </p:txBody>
      </p:sp>
      <p:sp>
        <p:nvSpPr>
          <p:cNvPr id="451" name="Google Shape;451;p55"/>
          <p:cNvSpPr txBox="1"/>
          <p:nvPr/>
        </p:nvSpPr>
        <p:spPr>
          <a:xfrm>
            <a:off x="4444800" y="1386550"/>
            <a:ext cx="4352400" cy="13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650">
                <a:solidFill>
                  <a:schemeClr val="dk1"/>
                </a:solidFill>
                <a:latin typeface="Crimson Text"/>
                <a:ea typeface="Crimson Text"/>
                <a:cs typeface="Crimson Text"/>
                <a:sym typeface="Crimson Text"/>
              </a:rPr>
              <a:t>You should go for simple solution. If you try to cram as much functionalities as possible in a single line it will takes ages to understand.. </a:t>
            </a:r>
            <a:r>
              <a:rPr b="1" lang="en-GB" sz="1650">
                <a:solidFill>
                  <a:srgbClr val="FF0000"/>
                </a:solidFill>
                <a:latin typeface="Crimson Text"/>
                <a:ea typeface="Crimson Text"/>
                <a:cs typeface="Crimson Text"/>
                <a:sym typeface="Crimson Text"/>
              </a:rPr>
              <a:t>Break down the code in simple components.</a:t>
            </a:r>
            <a:endParaRPr b="1" sz="1600">
              <a:solidFill>
                <a:srgbClr val="FF0000"/>
              </a:solidFill>
              <a:latin typeface="Crimson Text"/>
              <a:ea typeface="Crimson Text"/>
              <a:cs typeface="Crimson Text"/>
              <a:sym typeface="Crimson Text"/>
            </a:endParaRPr>
          </a:p>
        </p:txBody>
      </p:sp>
      <p:pic>
        <p:nvPicPr>
          <p:cNvPr id="452" name="Google Shape;452;p55"/>
          <p:cNvPicPr preferRelativeResize="0"/>
          <p:nvPr/>
        </p:nvPicPr>
        <p:blipFill>
          <a:blip r:embed="rId3">
            <a:alphaModFix/>
          </a:blip>
          <a:stretch>
            <a:fillRect/>
          </a:stretch>
        </p:blipFill>
        <p:spPr>
          <a:xfrm>
            <a:off x="891700" y="2659200"/>
            <a:ext cx="3114949" cy="2050925"/>
          </a:xfrm>
          <a:prstGeom prst="rect">
            <a:avLst/>
          </a:prstGeom>
          <a:noFill/>
          <a:ln>
            <a:noFill/>
          </a:ln>
        </p:spPr>
      </p:pic>
      <p:sp>
        <p:nvSpPr>
          <p:cNvPr id="453" name="Google Shape;453;p55"/>
          <p:cNvSpPr txBox="1"/>
          <p:nvPr/>
        </p:nvSpPr>
        <p:spPr>
          <a:xfrm>
            <a:off x="1291250" y="4561700"/>
            <a:ext cx="2490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latin typeface="Source Sans Pro"/>
                <a:ea typeface="Source Sans Pro"/>
                <a:cs typeface="Source Sans Pro"/>
                <a:sym typeface="Source Sans Pro"/>
              </a:rPr>
              <a:t>AUTHOR: </a:t>
            </a:r>
            <a:r>
              <a:rPr lang="en-GB" sz="900">
                <a:solidFill>
                  <a:srgbClr val="202122"/>
                </a:solidFill>
                <a:latin typeface="Roboto"/>
                <a:ea typeface="Roboto"/>
                <a:cs typeface="Roboto"/>
                <a:sym typeface="Roboto"/>
              </a:rPr>
              <a:t>Karlisson M. Bezerra, hacktoon.com</a:t>
            </a:r>
            <a:endParaRPr sz="900">
              <a:solidFill>
                <a:schemeClr val="dk1"/>
              </a:solidFill>
              <a:latin typeface="Source Sans Pro"/>
              <a:ea typeface="Source Sans Pro"/>
              <a:cs typeface="Source Sans Pro"/>
              <a:sym typeface="Source Sans Pr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59" name="Google Shape;459;p56"/>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 </a:t>
            </a:r>
            <a:r>
              <a:rPr lang="en-GB"/>
              <a:t>Beautiful is better than ugly</a:t>
            </a:r>
            <a:endParaRPr>
              <a:latin typeface="Crimson Text"/>
              <a:ea typeface="Crimson Text"/>
              <a:cs typeface="Crimson Text"/>
              <a:sym typeface="Crimson Text"/>
            </a:endParaRPr>
          </a:p>
        </p:txBody>
      </p:sp>
      <p:sp>
        <p:nvSpPr>
          <p:cNvPr id="460" name="Google Shape;460;p56"/>
          <p:cNvSpPr txBox="1"/>
          <p:nvPr/>
        </p:nvSpPr>
        <p:spPr>
          <a:xfrm>
            <a:off x="616350" y="1201000"/>
            <a:ext cx="3390300" cy="13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900" u="sng">
                <a:solidFill>
                  <a:schemeClr val="dk1"/>
                </a:solidFill>
                <a:latin typeface="Source Sans Pro"/>
                <a:ea typeface="Source Sans Pro"/>
                <a:cs typeface="Source Sans Pro"/>
                <a:sym typeface="Source Sans Pro"/>
              </a:rPr>
              <a:t>3rd step:</a:t>
            </a:r>
            <a:endParaRPr i="1" sz="19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1200"/>
              </a:spcAft>
              <a:buNone/>
            </a:pPr>
            <a:r>
              <a:rPr lang="en-GB" sz="1650">
                <a:solidFill>
                  <a:schemeClr val="dk1"/>
                </a:solidFill>
                <a:latin typeface="Crimson Text"/>
                <a:ea typeface="Crimson Text"/>
                <a:cs typeface="Crimson Text"/>
                <a:sym typeface="Crimson Text"/>
              </a:rPr>
              <a:t>Always try to write code that is easy to understand (=Beautiful!)</a:t>
            </a:r>
            <a:endParaRPr sz="1650">
              <a:solidFill>
                <a:schemeClr val="dk1"/>
              </a:solidFill>
              <a:latin typeface="Crimson Text"/>
              <a:ea typeface="Crimson Text"/>
              <a:cs typeface="Crimson Text"/>
              <a:sym typeface="Crimson Text"/>
            </a:endParaRPr>
          </a:p>
        </p:txBody>
      </p:sp>
      <p:pic>
        <p:nvPicPr>
          <p:cNvPr id="461" name="Google Shape;461;p56"/>
          <p:cNvPicPr preferRelativeResize="0"/>
          <p:nvPr/>
        </p:nvPicPr>
        <p:blipFill>
          <a:blip r:embed="rId3">
            <a:alphaModFix/>
          </a:blip>
          <a:stretch>
            <a:fillRect/>
          </a:stretch>
        </p:blipFill>
        <p:spPr>
          <a:xfrm>
            <a:off x="152400" y="3418100"/>
            <a:ext cx="8839204" cy="1484710"/>
          </a:xfrm>
          <a:prstGeom prst="rect">
            <a:avLst/>
          </a:prstGeom>
          <a:noFill/>
          <a:ln>
            <a:noFill/>
          </a:ln>
        </p:spPr>
      </p:pic>
      <p:sp>
        <p:nvSpPr>
          <p:cNvPr id="462" name="Google Shape;462;p56"/>
          <p:cNvSpPr txBox="1"/>
          <p:nvPr/>
        </p:nvSpPr>
        <p:spPr>
          <a:xfrm>
            <a:off x="152400" y="2814225"/>
            <a:ext cx="457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Zen </a:t>
            </a:r>
            <a:r>
              <a:rPr lang="en-GB" sz="2400">
                <a:solidFill>
                  <a:schemeClr val="dk1"/>
                </a:solidFill>
                <a:latin typeface="Source Sans Pro"/>
                <a:ea typeface="Source Sans Pro"/>
                <a:cs typeface="Source Sans Pro"/>
                <a:sym typeface="Source Sans Pro"/>
              </a:rPr>
              <a:t>Challenge #1</a:t>
            </a:r>
            <a:endParaRPr sz="2400">
              <a:solidFill>
                <a:schemeClr val="dk1"/>
              </a:solidFill>
              <a:latin typeface="Source Sans Pro"/>
              <a:ea typeface="Source Sans Pro"/>
              <a:cs typeface="Source Sans Pro"/>
              <a:sym typeface="Source Sans Pro"/>
            </a:endParaRPr>
          </a:p>
        </p:txBody>
      </p:sp>
      <p:sp>
        <p:nvSpPr>
          <p:cNvPr id="463" name="Google Shape;463;p56"/>
          <p:cNvSpPr txBox="1"/>
          <p:nvPr/>
        </p:nvSpPr>
        <p:spPr>
          <a:xfrm>
            <a:off x="4444800" y="1386550"/>
            <a:ext cx="4352400" cy="13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650">
                <a:solidFill>
                  <a:schemeClr val="dk1"/>
                </a:solidFill>
                <a:latin typeface="Crimson Text"/>
                <a:ea typeface="Crimson Text"/>
                <a:cs typeface="Crimson Text"/>
                <a:sym typeface="Crimson Text"/>
              </a:rPr>
              <a:t>You should go for simple solution. If you try to cram as much functionalities as possible in a single line it will takes ages to understand.. </a:t>
            </a:r>
            <a:r>
              <a:rPr b="1" lang="en-GB" sz="1650">
                <a:solidFill>
                  <a:srgbClr val="FF0000"/>
                </a:solidFill>
                <a:latin typeface="Crimson Text"/>
                <a:ea typeface="Crimson Text"/>
                <a:cs typeface="Crimson Text"/>
                <a:sym typeface="Crimson Text"/>
              </a:rPr>
              <a:t>Break down the code in simple components.</a:t>
            </a:r>
            <a:endParaRPr b="1" sz="1600">
              <a:solidFill>
                <a:srgbClr val="FF0000"/>
              </a:solidFill>
              <a:latin typeface="Crimson Text"/>
              <a:ea typeface="Crimson Text"/>
              <a:cs typeface="Crimson Text"/>
              <a:sym typeface="Crimson Tex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69" name="Google Shape;469;p57"/>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 </a:t>
            </a:r>
            <a:r>
              <a:rPr lang="en-GB"/>
              <a:t>Beautiful is better than ugly</a:t>
            </a:r>
            <a:endParaRPr>
              <a:latin typeface="Crimson Text"/>
              <a:ea typeface="Crimson Text"/>
              <a:cs typeface="Crimson Text"/>
              <a:sym typeface="Crimson Text"/>
            </a:endParaRPr>
          </a:p>
        </p:txBody>
      </p:sp>
      <p:sp>
        <p:nvSpPr>
          <p:cNvPr id="470" name="Google Shape;470;p57"/>
          <p:cNvSpPr txBox="1"/>
          <p:nvPr/>
        </p:nvSpPr>
        <p:spPr>
          <a:xfrm>
            <a:off x="616350" y="1201000"/>
            <a:ext cx="3390300" cy="13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900" u="sng">
                <a:solidFill>
                  <a:schemeClr val="dk1"/>
                </a:solidFill>
                <a:latin typeface="Source Sans Pro"/>
                <a:ea typeface="Source Sans Pro"/>
                <a:cs typeface="Source Sans Pro"/>
                <a:sym typeface="Source Sans Pro"/>
              </a:rPr>
              <a:t>3rd step:</a:t>
            </a:r>
            <a:endParaRPr i="1" sz="19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1200"/>
              </a:spcAft>
              <a:buNone/>
            </a:pPr>
            <a:r>
              <a:rPr lang="en-GB" sz="1650">
                <a:solidFill>
                  <a:schemeClr val="dk1"/>
                </a:solidFill>
                <a:latin typeface="Crimson Text"/>
                <a:ea typeface="Crimson Text"/>
                <a:cs typeface="Crimson Text"/>
                <a:sym typeface="Crimson Text"/>
              </a:rPr>
              <a:t>Always try to write code that is easy to understand (=Beautiful!)</a:t>
            </a:r>
            <a:endParaRPr sz="1650">
              <a:solidFill>
                <a:schemeClr val="dk1"/>
              </a:solidFill>
              <a:latin typeface="Crimson Text"/>
              <a:ea typeface="Crimson Text"/>
              <a:cs typeface="Crimson Text"/>
              <a:sym typeface="Crimson Text"/>
            </a:endParaRPr>
          </a:p>
        </p:txBody>
      </p:sp>
      <p:pic>
        <p:nvPicPr>
          <p:cNvPr id="471" name="Google Shape;471;p57"/>
          <p:cNvPicPr preferRelativeResize="0"/>
          <p:nvPr/>
        </p:nvPicPr>
        <p:blipFill>
          <a:blip r:embed="rId3">
            <a:alphaModFix/>
          </a:blip>
          <a:stretch>
            <a:fillRect/>
          </a:stretch>
        </p:blipFill>
        <p:spPr>
          <a:xfrm>
            <a:off x="152400" y="3418100"/>
            <a:ext cx="8839204" cy="1484710"/>
          </a:xfrm>
          <a:prstGeom prst="rect">
            <a:avLst/>
          </a:prstGeom>
          <a:noFill/>
          <a:ln>
            <a:noFill/>
          </a:ln>
        </p:spPr>
      </p:pic>
      <p:sp>
        <p:nvSpPr>
          <p:cNvPr id="472" name="Google Shape;472;p57"/>
          <p:cNvSpPr txBox="1"/>
          <p:nvPr/>
        </p:nvSpPr>
        <p:spPr>
          <a:xfrm>
            <a:off x="152400" y="2814225"/>
            <a:ext cx="875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Zen </a:t>
            </a:r>
            <a:r>
              <a:rPr lang="en-GB" sz="2400">
                <a:solidFill>
                  <a:schemeClr val="dk1"/>
                </a:solidFill>
                <a:latin typeface="Source Sans Pro"/>
                <a:ea typeface="Source Sans Pro"/>
                <a:cs typeface="Source Sans Pro"/>
                <a:sym typeface="Source Sans Pro"/>
              </a:rPr>
              <a:t>Challenge #2: Rewrite it to make it more understandable</a:t>
            </a:r>
            <a:endParaRPr sz="2400">
              <a:solidFill>
                <a:schemeClr val="dk1"/>
              </a:solidFill>
              <a:latin typeface="Source Sans Pro"/>
              <a:ea typeface="Source Sans Pro"/>
              <a:cs typeface="Source Sans Pro"/>
              <a:sym typeface="Source Sans Pro"/>
            </a:endParaRPr>
          </a:p>
        </p:txBody>
      </p:sp>
      <p:sp>
        <p:nvSpPr>
          <p:cNvPr id="473" name="Google Shape;473;p57"/>
          <p:cNvSpPr txBox="1"/>
          <p:nvPr/>
        </p:nvSpPr>
        <p:spPr>
          <a:xfrm>
            <a:off x="4444800" y="1386550"/>
            <a:ext cx="4352400" cy="13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650">
                <a:solidFill>
                  <a:schemeClr val="dk1"/>
                </a:solidFill>
                <a:latin typeface="Crimson Text"/>
                <a:ea typeface="Crimson Text"/>
                <a:cs typeface="Crimson Text"/>
                <a:sym typeface="Crimson Text"/>
              </a:rPr>
              <a:t>You should go for simple solution. If you try to cram as much functionalities as possible in a single line it will takes ages to understand.. </a:t>
            </a:r>
            <a:r>
              <a:rPr b="1" lang="en-GB" sz="1650">
                <a:solidFill>
                  <a:srgbClr val="FF0000"/>
                </a:solidFill>
                <a:latin typeface="Crimson Text"/>
                <a:ea typeface="Crimson Text"/>
                <a:cs typeface="Crimson Text"/>
                <a:sym typeface="Crimson Text"/>
              </a:rPr>
              <a:t>Break down the code in simple components.</a:t>
            </a:r>
            <a:endParaRPr b="1" sz="1600">
              <a:solidFill>
                <a:srgbClr val="FF0000"/>
              </a:solidFill>
              <a:latin typeface="Crimson Text"/>
              <a:ea typeface="Crimson Text"/>
              <a:cs typeface="Crimson Text"/>
              <a:sym typeface="Crimson Tex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3"/>
          <p:cNvSpPr txBox="1"/>
          <p:nvPr>
            <p:ph type="title"/>
          </p:nvPr>
        </p:nvSpPr>
        <p:spPr>
          <a:xfrm>
            <a:off x="311700" y="176100"/>
            <a:ext cx="81606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a:t>How</a:t>
            </a:r>
            <a:r>
              <a:rPr lang="en-GB"/>
              <a:t> are we going to talk about?</a:t>
            </a:r>
            <a:endParaRPr/>
          </a:p>
        </p:txBody>
      </p:sp>
      <p:sp>
        <p:nvSpPr>
          <p:cNvPr id="80" name="Google Shape;80;p13"/>
          <p:cNvSpPr txBox="1"/>
          <p:nvPr>
            <p:ph idx="1" type="body"/>
          </p:nvPr>
        </p:nvSpPr>
        <p:spPr>
          <a:xfrm>
            <a:off x="227550" y="2806025"/>
            <a:ext cx="8513700" cy="2149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2500"/>
              <a:t>The goal of this lecture is to make you think about code. </a:t>
            </a:r>
            <a:endParaRPr sz="2500"/>
          </a:p>
          <a:p>
            <a:pPr indent="-387350" lvl="1" marL="914400" rtl="0" algn="l">
              <a:spcBef>
                <a:spcPts val="1200"/>
              </a:spcBef>
              <a:spcAft>
                <a:spcPts val="0"/>
              </a:spcAft>
              <a:buSzPts val="2500"/>
              <a:buChar char="○"/>
            </a:pPr>
            <a:r>
              <a:rPr lang="en-GB" sz="2500"/>
              <a:t>We will read code together</a:t>
            </a:r>
            <a:endParaRPr sz="2500"/>
          </a:p>
          <a:p>
            <a:pPr indent="-387350" lvl="1" marL="914400" rtl="0" algn="l">
              <a:spcBef>
                <a:spcPts val="0"/>
              </a:spcBef>
              <a:spcAft>
                <a:spcPts val="0"/>
              </a:spcAft>
              <a:buSzPts val="2500"/>
              <a:buChar char="○"/>
            </a:pPr>
            <a:r>
              <a:rPr lang="en-GB" sz="2500"/>
              <a:t>We will write code together</a:t>
            </a:r>
            <a:endParaRPr sz="2500"/>
          </a:p>
        </p:txBody>
      </p:sp>
      <p:sp>
        <p:nvSpPr>
          <p:cNvPr id="81" name="Google Shape;8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descr="File:Guido-portrait-2014.jpg - Wikimedia Commons" id="82" name="Google Shape;82;p13"/>
          <p:cNvPicPr preferRelativeResize="0"/>
          <p:nvPr/>
        </p:nvPicPr>
        <p:blipFill>
          <a:blip r:embed="rId3">
            <a:alphaModFix/>
          </a:blip>
          <a:stretch>
            <a:fillRect/>
          </a:stretch>
        </p:blipFill>
        <p:spPr>
          <a:xfrm>
            <a:off x="1226100" y="1157488"/>
            <a:ext cx="2015925" cy="1343950"/>
          </a:xfrm>
          <a:prstGeom prst="rect">
            <a:avLst/>
          </a:prstGeom>
          <a:noFill/>
          <a:ln>
            <a:noFill/>
          </a:ln>
        </p:spPr>
      </p:pic>
      <p:sp>
        <p:nvSpPr>
          <p:cNvPr id="83" name="Google Shape;83;p13"/>
          <p:cNvSpPr txBox="1"/>
          <p:nvPr/>
        </p:nvSpPr>
        <p:spPr>
          <a:xfrm>
            <a:off x="3325725" y="1157500"/>
            <a:ext cx="4740000" cy="1116000"/>
          </a:xfrm>
          <a:prstGeom prst="rect">
            <a:avLst/>
          </a:prstGeom>
          <a:noFill/>
          <a:ln>
            <a:noFill/>
          </a:ln>
        </p:spPr>
        <p:txBody>
          <a:bodyPr anchorCtr="0" anchor="t" bIns="91425" lIns="91425" spcFirstLastPara="1" rIns="91425" wrap="square" tIns="91425">
            <a:spAutoFit/>
          </a:bodyPr>
          <a:lstStyle/>
          <a:p>
            <a:pPr indent="0" lvl="0" marL="0" rtl="0" algn="l">
              <a:lnSpc>
                <a:spcPct val="165000"/>
              </a:lnSpc>
              <a:spcBef>
                <a:spcPts val="0"/>
              </a:spcBef>
              <a:spcAft>
                <a:spcPts val="0"/>
              </a:spcAft>
              <a:buNone/>
            </a:pPr>
            <a:r>
              <a:rPr i="1" lang="en-GB" sz="1500">
                <a:solidFill>
                  <a:srgbClr val="0097A7"/>
                </a:solidFill>
              </a:rPr>
              <a:t>Code</a:t>
            </a:r>
            <a:r>
              <a:rPr lang="en-GB" sz="1500">
                <a:solidFill>
                  <a:srgbClr val="0097A7"/>
                </a:solidFill>
              </a:rPr>
              <a:t> </a:t>
            </a:r>
            <a:r>
              <a:rPr i="1" lang="en-GB" sz="1500">
                <a:solidFill>
                  <a:srgbClr val="0097A7"/>
                </a:solidFill>
              </a:rPr>
              <a:t>is read more often than it is written</a:t>
            </a:r>
            <a:r>
              <a:rPr lang="en-GB" sz="1500">
                <a:solidFill>
                  <a:srgbClr val="0097A7"/>
                </a:solidFill>
              </a:rPr>
              <a:t>.</a:t>
            </a:r>
            <a:endParaRPr sz="1500">
              <a:solidFill>
                <a:srgbClr val="0097A7"/>
              </a:solidFill>
            </a:endParaRPr>
          </a:p>
          <a:p>
            <a:pPr indent="-323850" lvl="0" marL="457200" rtl="0" algn="l">
              <a:lnSpc>
                <a:spcPct val="165000"/>
              </a:lnSpc>
              <a:spcBef>
                <a:spcPts val="0"/>
              </a:spcBef>
              <a:spcAft>
                <a:spcPts val="0"/>
              </a:spcAft>
              <a:buClr>
                <a:schemeClr val="dk1"/>
              </a:buClr>
              <a:buSzPts val="1500"/>
              <a:buChar char="-"/>
            </a:pPr>
            <a:r>
              <a:rPr lang="en-GB" sz="1500">
                <a:solidFill>
                  <a:schemeClr val="dk1"/>
                </a:solidFill>
              </a:rPr>
              <a:t>Guido Van Rossum, Creator of Python</a:t>
            </a:r>
            <a:endParaRPr sz="1500">
              <a:solidFill>
                <a:schemeClr val="dk1"/>
              </a:solidFill>
            </a:endParaRPr>
          </a:p>
          <a:p>
            <a:pPr indent="0" lvl="0" marL="0" rtl="0" algn="l">
              <a:lnSpc>
                <a:spcPct val="115000"/>
              </a:lnSpc>
              <a:spcBef>
                <a:spcPts val="0"/>
              </a:spcBef>
              <a:spcAft>
                <a:spcPts val="0"/>
              </a:spcAft>
              <a:buNone/>
            </a:pPr>
            <a:r>
              <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79" name="Google Shape;479;p58"/>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 </a:t>
            </a:r>
            <a:r>
              <a:rPr lang="en-GB"/>
              <a:t>Beautiful is better than ugly</a:t>
            </a:r>
            <a:endParaRPr>
              <a:latin typeface="Crimson Text"/>
              <a:ea typeface="Crimson Text"/>
              <a:cs typeface="Crimson Text"/>
              <a:sym typeface="Crimson Text"/>
            </a:endParaRPr>
          </a:p>
        </p:txBody>
      </p:sp>
      <p:sp>
        <p:nvSpPr>
          <p:cNvPr id="480" name="Google Shape;480;p58"/>
          <p:cNvSpPr txBox="1"/>
          <p:nvPr/>
        </p:nvSpPr>
        <p:spPr>
          <a:xfrm>
            <a:off x="616350" y="1201000"/>
            <a:ext cx="3597000" cy="13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900" u="sng">
                <a:solidFill>
                  <a:schemeClr val="dk1"/>
                </a:solidFill>
                <a:latin typeface="Source Sans Pro"/>
                <a:ea typeface="Source Sans Pro"/>
                <a:cs typeface="Source Sans Pro"/>
                <a:sym typeface="Source Sans Pro"/>
              </a:rPr>
              <a:t>3rd step:</a:t>
            </a:r>
            <a:endParaRPr i="1" sz="19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1200"/>
              </a:spcAft>
              <a:buNone/>
            </a:pPr>
            <a:r>
              <a:rPr lang="en-GB" sz="1650">
                <a:solidFill>
                  <a:schemeClr val="dk1"/>
                </a:solidFill>
                <a:latin typeface="Crimson Text"/>
                <a:ea typeface="Crimson Text"/>
                <a:cs typeface="Crimson Text"/>
                <a:sym typeface="Crimson Text"/>
              </a:rPr>
              <a:t>Always try to write code that is easy to understand (=Beautiful!)</a:t>
            </a:r>
            <a:endParaRPr sz="1650">
              <a:solidFill>
                <a:schemeClr val="dk1"/>
              </a:solidFill>
              <a:latin typeface="Crimson Text"/>
              <a:ea typeface="Crimson Text"/>
              <a:cs typeface="Crimson Text"/>
              <a:sym typeface="Crimson Text"/>
            </a:endParaRPr>
          </a:p>
        </p:txBody>
      </p:sp>
      <p:sp>
        <p:nvSpPr>
          <p:cNvPr id="481" name="Google Shape;481;p58"/>
          <p:cNvSpPr txBox="1"/>
          <p:nvPr/>
        </p:nvSpPr>
        <p:spPr>
          <a:xfrm>
            <a:off x="4690375" y="1693300"/>
            <a:ext cx="3847800" cy="7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650">
                <a:solidFill>
                  <a:schemeClr val="dk1"/>
                </a:solidFill>
                <a:latin typeface="Crimson Text"/>
                <a:ea typeface="Crimson Text"/>
                <a:cs typeface="Crimson Text"/>
                <a:sym typeface="Crimson Text"/>
              </a:rPr>
              <a:t>Which does not mean you should over-complexify things…</a:t>
            </a:r>
            <a:endParaRPr sz="1650">
              <a:solidFill>
                <a:schemeClr val="dk1"/>
              </a:solidFill>
              <a:latin typeface="Crimson Text"/>
              <a:ea typeface="Crimson Text"/>
              <a:cs typeface="Crimson Text"/>
              <a:sym typeface="Crimson Text"/>
            </a:endParaRPr>
          </a:p>
        </p:txBody>
      </p:sp>
      <p:sp>
        <p:nvSpPr>
          <p:cNvPr id="482" name="Google Shape;482;p58"/>
          <p:cNvSpPr txBox="1"/>
          <p:nvPr/>
        </p:nvSpPr>
        <p:spPr>
          <a:xfrm>
            <a:off x="419050" y="3244325"/>
            <a:ext cx="3159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Zen Challenge #3: Rewrite the following code in two lines</a:t>
            </a:r>
            <a:endParaRPr sz="2400">
              <a:solidFill>
                <a:schemeClr val="dk1"/>
              </a:solidFill>
              <a:latin typeface="Source Sans Pro"/>
              <a:ea typeface="Source Sans Pro"/>
              <a:cs typeface="Source Sans Pro"/>
              <a:sym typeface="Source Sans Pro"/>
            </a:endParaRPr>
          </a:p>
        </p:txBody>
      </p:sp>
      <p:pic>
        <p:nvPicPr>
          <p:cNvPr id="483" name="Google Shape;483;p58"/>
          <p:cNvPicPr preferRelativeResize="0"/>
          <p:nvPr/>
        </p:nvPicPr>
        <p:blipFill>
          <a:blip r:embed="rId3">
            <a:alphaModFix/>
          </a:blip>
          <a:stretch>
            <a:fillRect/>
          </a:stretch>
        </p:blipFill>
        <p:spPr>
          <a:xfrm>
            <a:off x="4960825" y="2571750"/>
            <a:ext cx="2285916" cy="2322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9"/>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a:t>
            </a:r>
            <a:r>
              <a:rPr lang="en-GB"/>
              <a:t> Sparse is better than dense</a:t>
            </a:r>
            <a:endParaRPr/>
          </a:p>
        </p:txBody>
      </p:sp>
      <p:sp>
        <p:nvSpPr>
          <p:cNvPr id="489" name="Google Shape;48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90" name="Google Shape;490;p59"/>
          <p:cNvSpPr txBox="1"/>
          <p:nvPr/>
        </p:nvSpPr>
        <p:spPr>
          <a:xfrm>
            <a:off x="5399250" y="1120425"/>
            <a:ext cx="328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Is it actually working?</a:t>
            </a:r>
            <a:endParaRPr sz="2400">
              <a:solidFill>
                <a:schemeClr val="dk1"/>
              </a:solidFill>
              <a:latin typeface="Source Sans Pro"/>
              <a:ea typeface="Source Sans Pro"/>
              <a:cs typeface="Source Sans Pro"/>
              <a:sym typeface="Source Sans Pro"/>
            </a:endParaRPr>
          </a:p>
        </p:txBody>
      </p:sp>
      <p:sp>
        <p:nvSpPr>
          <p:cNvPr id="491" name="Google Shape;491;p59"/>
          <p:cNvSpPr txBox="1"/>
          <p:nvPr/>
        </p:nvSpPr>
        <p:spPr>
          <a:xfrm>
            <a:off x="198750" y="12195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Zen Challenge #4:</a:t>
            </a:r>
            <a:endParaRPr/>
          </a:p>
        </p:txBody>
      </p:sp>
      <p:pic>
        <p:nvPicPr>
          <p:cNvPr id="492" name="Google Shape;492;p59"/>
          <p:cNvPicPr preferRelativeResize="0"/>
          <p:nvPr/>
        </p:nvPicPr>
        <p:blipFill>
          <a:blip r:embed="rId3">
            <a:alphaModFix/>
          </a:blip>
          <a:stretch>
            <a:fillRect/>
          </a:stretch>
        </p:blipFill>
        <p:spPr>
          <a:xfrm>
            <a:off x="1845225" y="2002200"/>
            <a:ext cx="5301149" cy="248623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98" name="Google Shape;498;p60"/>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a:t>
            </a:r>
            <a:r>
              <a:rPr lang="en-GB"/>
              <a:t> Sparse is better than dense</a:t>
            </a:r>
            <a:endParaRPr/>
          </a:p>
        </p:txBody>
      </p:sp>
      <p:sp>
        <p:nvSpPr>
          <p:cNvPr id="499" name="Google Shape;499;p60"/>
          <p:cNvSpPr txBox="1"/>
          <p:nvPr/>
        </p:nvSpPr>
        <p:spPr>
          <a:xfrm>
            <a:off x="87450" y="1126150"/>
            <a:ext cx="4682700" cy="176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50" u="sng">
                <a:solidFill>
                  <a:schemeClr val="dk1"/>
                </a:solidFill>
                <a:latin typeface="Crimson Text"/>
                <a:ea typeface="Crimson Text"/>
                <a:cs typeface="Crimson Text"/>
                <a:sym typeface="Crimson Text"/>
              </a:rPr>
              <a:t>Fourth step:</a:t>
            </a:r>
            <a:endParaRPr sz="1650" u="sng">
              <a:solidFill>
                <a:schemeClr val="dk1"/>
              </a:solidFill>
              <a:latin typeface="Crimson Text"/>
              <a:ea typeface="Crimson Text"/>
              <a:cs typeface="Crimson Text"/>
              <a:sym typeface="Crimson Text"/>
            </a:endParaRPr>
          </a:p>
          <a:p>
            <a:pPr indent="-333375" lvl="0" marL="457200" rtl="0" algn="l">
              <a:lnSpc>
                <a:spcPct val="115000"/>
              </a:lnSpc>
              <a:spcBef>
                <a:spcPts val="1200"/>
              </a:spcBef>
              <a:spcAft>
                <a:spcPts val="0"/>
              </a:spcAft>
              <a:buClr>
                <a:schemeClr val="dk1"/>
              </a:buClr>
              <a:buSzPts val="1650"/>
              <a:buFont typeface="Crimson Text"/>
              <a:buChar char="●"/>
            </a:pPr>
            <a:r>
              <a:rPr lang="en-GB" sz="1650">
                <a:solidFill>
                  <a:schemeClr val="dk1"/>
                </a:solidFill>
                <a:latin typeface="Crimson Text"/>
                <a:ea typeface="Crimson Text"/>
                <a:cs typeface="Crimson Text"/>
                <a:sym typeface="Crimson Text"/>
              </a:rPr>
              <a:t>Avoid cluttered code by making it sparse and spaced out.</a:t>
            </a:r>
            <a:endParaRPr sz="1650">
              <a:solidFill>
                <a:schemeClr val="dk1"/>
              </a:solidFill>
              <a:latin typeface="Crimson Text"/>
              <a:ea typeface="Crimson Text"/>
              <a:cs typeface="Crimson Text"/>
              <a:sym typeface="Crimson Text"/>
            </a:endParaRPr>
          </a:p>
          <a:p>
            <a:pPr indent="-333375" lvl="0" marL="457200" rtl="0" algn="l">
              <a:lnSpc>
                <a:spcPct val="115000"/>
              </a:lnSpc>
              <a:spcBef>
                <a:spcPts val="0"/>
              </a:spcBef>
              <a:spcAft>
                <a:spcPts val="0"/>
              </a:spcAft>
              <a:buClr>
                <a:schemeClr val="dk1"/>
              </a:buClr>
              <a:buSzPts val="1650"/>
              <a:buFont typeface="Crimson Text"/>
              <a:buChar char="●"/>
            </a:pPr>
            <a:r>
              <a:rPr lang="en-GB" sz="1650">
                <a:solidFill>
                  <a:schemeClr val="dk1"/>
                </a:solidFill>
                <a:latin typeface="Crimson Text"/>
                <a:ea typeface="Crimson Text"/>
                <a:cs typeface="Crimson Text"/>
                <a:sym typeface="Crimson Text"/>
              </a:rPr>
              <a:t>Use whitepaces, correct indentations and separation</a:t>
            </a:r>
            <a:endParaRPr sz="1650">
              <a:solidFill>
                <a:schemeClr val="dk1"/>
              </a:solidFill>
              <a:latin typeface="Crimson Text"/>
              <a:ea typeface="Crimson Text"/>
              <a:cs typeface="Crimson Text"/>
              <a:sym typeface="Crimson Text"/>
            </a:endParaRPr>
          </a:p>
        </p:txBody>
      </p:sp>
      <p:pic>
        <p:nvPicPr>
          <p:cNvPr id="500" name="Google Shape;500;p60"/>
          <p:cNvPicPr preferRelativeResize="0"/>
          <p:nvPr/>
        </p:nvPicPr>
        <p:blipFill>
          <a:blip r:embed="rId3">
            <a:alphaModFix/>
          </a:blip>
          <a:stretch>
            <a:fillRect/>
          </a:stretch>
        </p:blipFill>
        <p:spPr>
          <a:xfrm>
            <a:off x="4884000" y="2773875"/>
            <a:ext cx="3619500" cy="1143000"/>
          </a:xfrm>
          <a:prstGeom prst="rect">
            <a:avLst/>
          </a:prstGeom>
          <a:noFill/>
          <a:ln>
            <a:noFill/>
          </a:ln>
        </p:spPr>
      </p:pic>
      <p:sp>
        <p:nvSpPr>
          <p:cNvPr id="501" name="Google Shape;501;p60"/>
          <p:cNvSpPr txBox="1"/>
          <p:nvPr/>
        </p:nvSpPr>
        <p:spPr>
          <a:xfrm>
            <a:off x="4706250" y="1246325"/>
            <a:ext cx="3975000" cy="86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u="sng">
                <a:solidFill>
                  <a:schemeClr val="dk1"/>
                </a:solidFill>
                <a:latin typeface="Crimson Text"/>
                <a:ea typeface="Crimson Text"/>
                <a:cs typeface="Crimson Text"/>
                <a:sym typeface="Crimson Text"/>
              </a:rPr>
              <a:t>Rules:</a:t>
            </a:r>
            <a:endParaRPr sz="1600" u="sng">
              <a:solidFill>
                <a:schemeClr val="dk1"/>
              </a:solidFill>
              <a:latin typeface="Crimson Text"/>
              <a:ea typeface="Crimson Text"/>
              <a:cs typeface="Crimson Text"/>
              <a:sym typeface="Crimson Text"/>
            </a:endParaRPr>
          </a:p>
          <a:p>
            <a:pPr indent="-330200" lvl="0" marL="457200" rtl="0" algn="l">
              <a:lnSpc>
                <a:spcPct val="115000"/>
              </a:lnSpc>
              <a:spcBef>
                <a:spcPts val="120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Indentation: 4 spaces (don’t use tabs)</a:t>
            </a:r>
            <a:endParaRPr sz="1600">
              <a:solidFill>
                <a:schemeClr val="dk1"/>
              </a:solidFill>
              <a:latin typeface="Crimson Text"/>
              <a:ea typeface="Crimson Text"/>
              <a:cs typeface="Crimson Text"/>
              <a:sym typeface="Crimson Text"/>
            </a:endParaRPr>
          </a:p>
        </p:txBody>
      </p:sp>
      <p:pic>
        <p:nvPicPr>
          <p:cNvPr id="502" name="Google Shape;502;p60"/>
          <p:cNvPicPr preferRelativeResize="0"/>
          <p:nvPr/>
        </p:nvPicPr>
        <p:blipFill>
          <a:blip r:embed="rId4">
            <a:alphaModFix/>
          </a:blip>
          <a:stretch>
            <a:fillRect/>
          </a:stretch>
        </p:blipFill>
        <p:spPr>
          <a:xfrm>
            <a:off x="786525" y="2887150"/>
            <a:ext cx="3100888" cy="2082800"/>
          </a:xfrm>
          <a:prstGeom prst="rect">
            <a:avLst/>
          </a:prstGeom>
          <a:noFill/>
          <a:ln>
            <a:noFill/>
          </a:ln>
        </p:spPr>
      </p:pic>
      <p:sp>
        <p:nvSpPr>
          <p:cNvPr id="503" name="Google Shape;503;p60"/>
          <p:cNvSpPr txBox="1"/>
          <p:nvPr/>
        </p:nvSpPr>
        <p:spPr>
          <a:xfrm>
            <a:off x="1183350" y="4776350"/>
            <a:ext cx="2490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latin typeface="Source Sans Pro"/>
                <a:ea typeface="Source Sans Pro"/>
                <a:cs typeface="Source Sans Pro"/>
                <a:sym typeface="Source Sans Pro"/>
              </a:rPr>
              <a:t>AUTHOR: </a:t>
            </a:r>
            <a:r>
              <a:rPr lang="en-GB" sz="900">
                <a:solidFill>
                  <a:srgbClr val="202122"/>
                </a:solidFill>
                <a:latin typeface="Roboto"/>
                <a:ea typeface="Roboto"/>
                <a:cs typeface="Roboto"/>
                <a:sym typeface="Roboto"/>
              </a:rPr>
              <a:t>Karlisson M. Bezerra, hacktoon.com</a:t>
            </a:r>
            <a:endParaRPr sz="900">
              <a:solidFill>
                <a:schemeClr val="dk1"/>
              </a:solidFill>
              <a:latin typeface="Source Sans Pro"/>
              <a:ea typeface="Source Sans Pro"/>
              <a:cs typeface="Source Sans Pro"/>
              <a:sym typeface="Source Sans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09" name="Google Shape;509;p61"/>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a:t>
            </a:r>
            <a:r>
              <a:rPr lang="en-GB"/>
              <a:t> Sparse is better than dense</a:t>
            </a:r>
            <a:endParaRPr/>
          </a:p>
        </p:txBody>
      </p:sp>
      <p:sp>
        <p:nvSpPr>
          <p:cNvPr id="510" name="Google Shape;510;p61"/>
          <p:cNvSpPr txBox="1"/>
          <p:nvPr/>
        </p:nvSpPr>
        <p:spPr>
          <a:xfrm>
            <a:off x="190775" y="1073225"/>
            <a:ext cx="457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So what are the rules?</a:t>
            </a:r>
            <a:endParaRPr sz="2400">
              <a:solidFill>
                <a:schemeClr val="dk1"/>
              </a:solidFill>
              <a:latin typeface="Source Sans Pro"/>
              <a:ea typeface="Source Sans Pro"/>
              <a:cs typeface="Source Sans Pro"/>
              <a:sym typeface="Source Sans Pro"/>
            </a:endParaRPr>
          </a:p>
        </p:txBody>
      </p:sp>
      <p:sp>
        <p:nvSpPr>
          <p:cNvPr id="511" name="Google Shape;511;p61"/>
          <p:cNvSpPr txBox="1"/>
          <p:nvPr/>
        </p:nvSpPr>
        <p:spPr>
          <a:xfrm>
            <a:off x="390900" y="1980850"/>
            <a:ext cx="4068900" cy="220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50" u="sng">
                <a:solidFill>
                  <a:schemeClr val="dk1"/>
                </a:solidFill>
                <a:latin typeface="Crimson Text"/>
                <a:ea typeface="Crimson Text"/>
                <a:cs typeface="Crimson Text"/>
                <a:sym typeface="Crimson Text"/>
              </a:rPr>
              <a:t>Fourth step:</a:t>
            </a:r>
            <a:endParaRPr sz="1650" u="sng">
              <a:solidFill>
                <a:schemeClr val="dk1"/>
              </a:solidFill>
              <a:latin typeface="Crimson Text"/>
              <a:ea typeface="Crimson Text"/>
              <a:cs typeface="Crimson Text"/>
              <a:sym typeface="Crimson Text"/>
            </a:endParaRPr>
          </a:p>
          <a:p>
            <a:pPr indent="0" lvl="0" marL="0" rtl="0" algn="l">
              <a:lnSpc>
                <a:spcPct val="115000"/>
              </a:lnSpc>
              <a:spcBef>
                <a:spcPts val="1200"/>
              </a:spcBef>
              <a:spcAft>
                <a:spcPts val="0"/>
              </a:spcAft>
              <a:buNone/>
            </a:pPr>
            <a:r>
              <a:rPr lang="en-GB" sz="1650">
                <a:solidFill>
                  <a:schemeClr val="dk1"/>
                </a:solidFill>
                <a:latin typeface="Crimson Text"/>
                <a:ea typeface="Crimson Text"/>
                <a:cs typeface="Crimson Text"/>
                <a:sym typeface="Crimson Text"/>
              </a:rPr>
              <a:t>Make your code easy to read, include spaces!!!</a:t>
            </a:r>
            <a:endParaRPr sz="1650">
              <a:solidFill>
                <a:schemeClr val="dk1"/>
              </a:solidFill>
              <a:latin typeface="Crimson Text"/>
              <a:ea typeface="Crimson Text"/>
              <a:cs typeface="Crimson Text"/>
              <a:sym typeface="Crimson Text"/>
            </a:endParaRPr>
          </a:p>
          <a:p>
            <a:pPr indent="-333375" lvl="0" marL="457200" rtl="0" algn="l">
              <a:lnSpc>
                <a:spcPct val="115000"/>
              </a:lnSpc>
              <a:spcBef>
                <a:spcPts val="1200"/>
              </a:spcBef>
              <a:spcAft>
                <a:spcPts val="0"/>
              </a:spcAft>
              <a:buClr>
                <a:schemeClr val="dk1"/>
              </a:buClr>
              <a:buSzPts val="1650"/>
              <a:buFont typeface="Crimson Text"/>
              <a:buChar char="●"/>
            </a:pPr>
            <a:r>
              <a:rPr lang="en-GB" sz="1650">
                <a:solidFill>
                  <a:schemeClr val="dk1"/>
                </a:solidFill>
                <a:latin typeface="Crimson Text"/>
                <a:ea typeface="Crimson Text"/>
                <a:cs typeface="Crimson Text"/>
                <a:sym typeface="Crimson Text"/>
              </a:rPr>
              <a:t>Avoid cluttered code by making it sparse and spaced out.</a:t>
            </a:r>
            <a:endParaRPr sz="1650">
              <a:solidFill>
                <a:schemeClr val="dk1"/>
              </a:solidFill>
              <a:latin typeface="Crimson Text"/>
              <a:ea typeface="Crimson Text"/>
              <a:cs typeface="Crimson Text"/>
              <a:sym typeface="Crimson Text"/>
            </a:endParaRPr>
          </a:p>
          <a:p>
            <a:pPr indent="-333375" lvl="0" marL="457200" rtl="0" algn="l">
              <a:lnSpc>
                <a:spcPct val="115000"/>
              </a:lnSpc>
              <a:spcBef>
                <a:spcPts val="0"/>
              </a:spcBef>
              <a:spcAft>
                <a:spcPts val="0"/>
              </a:spcAft>
              <a:buClr>
                <a:schemeClr val="dk1"/>
              </a:buClr>
              <a:buSzPts val="1650"/>
              <a:buFont typeface="Crimson Text"/>
              <a:buChar char="●"/>
            </a:pPr>
            <a:r>
              <a:rPr lang="en-GB" sz="1650">
                <a:solidFill>
                  <a:schemeClr val="dk1"/>
                </a:solidFill>
                <a:latin typeface="Crimson Text"/>
                <a:ea typeface="Crimson Text"/>
                <a:cs typeface="Crimson Text"/>
                <a:sym typeface="Crimson Text"/>
              </a:rPr>
              <a:t>Use whitepaces, correct indentations and separation</a:t>
            </a:r>
            <a:endParaRPr sz="1650">
              <a:solidFill>
                <a:schemeClr val="dk1"/>
              </a:solidFill>
              <a:latin typeface="Crimson Text"/>
              <a:ea typeface="Crimson Text"/>
              <a:cs typeface="Crimson Text"/>
              <a:sym typeface="Crimson Text"/>
            </a:endParaRPr>
          </a:p>
        </p:txBody>
      </p:sp>
      <p:sp>
        <p:nvSpPr>
          <p:cNvPr id="512" name="Google Shape;512;p61"/>
          <p:cNvSpPr txBox="1"/>
          <p:nvPr/>
        </p:nvSpPr>
        <p:spPr>
          <a:xfrm>
            <a:off x="4706250" y="1246325"/>
            <a:ext cx="3975000" cy="115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u="sng">
                <a:solidFill>
                  <a:schemeClr val="dk1"/>
                </a:solidFill>
                <a:latin typeface="Crimson Text"/>
                <a:ea typeface="Crimson Text"/>
                <a:cs typeface="Crimson Text"/>
                <a:sym typeface="Crimson Text"/>
              </a:rPr>
              <a:t>Rules:</a:t>
            </a:r>
            <a:endParaRPr sz="1600" u="sng">
              <a:solidFill>
                <a:schemeClr val="dk1"/>
              </a:solidFill>
              <a:latin typeface="Crimson Text"/>
              <a:ea typeface="Crimson Text"/>
              <a:cs typeface="Crimson Text"/>
              <a:sym typeface="Crimson Text"/>
            </a:endParaRPr>
          </a:p>
          <a:p>
            <a:pPr indent="-330200" lvl="0" marL="457200" rtl="0" algn="l">
              <a:lnSpc>
                <a:spcPct val="115000"/>
              </a:lnSpc>
              <a:spcBef>
                <a:spcPts val="120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Indentation: 4 spaces (don’t use tabs)</a:t>
            </a:r>
            <a:endParaRPr sz="1600">
              <a:solidFill>
                <a:schemeClr val="dk1"/>
              </a:solidFill>
              <a:latin typeface="Crimson Text"/>
              <a:ea typeface="Crimson Text"/>
              <a:cs typeface="Crimson Text"/>
              <a:sym typeface="Crimson Text"/>
            </a:endParaRPr>
          </a:p>
          <a:p>
            <a:pPr indent="-330200" lvl="0" marL="457200" rtl="0" algn="l">
              <a:lnSpc>
                <a:spcPct val="115000"/>
              </a:lnSpc>
              <a:spcBef>
                <a:spcPts val="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Whitespaces around operators </a:t>
            </a:r>
            <a:endParaRPr sz="1600">
              <a:solidFill>
                <a:schemeClr val="dk1"/>
              </a:solidFill>
              <a:latin typeface="Crimson Text"/>
              <a:ea typeface="Crimson Text"/>
              <a:cs typeface="Crimson Text"/>
              <a:sym typeface="Crimson Text"/>
            </a:endParaRPr>
          </a:p>
        </p:txBody>
      </p:sp>
      <p:pic>
        <p:nvPicPr>
          <p:cNvPr id="513" name="Google Shape;513;p61"/>
          <p:cNvPicPr preferRelativeResize="0"/>
          <p:nvPr/>
        </p:nvPicPr>
        <p:blipFill>
          <a:blip r:embed="rId3">
            <a:alphaModFix/>
          </a:blip>
          <a:stretch>
            <a:fillRect/>
          </a:stretch>
        </p:blipFill>
        <p:spPr>
          <a:xfrm>
            <a:off x="5888946" y="2901750"/>
            <a:ext cx="1261775" cy="2061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19" name="Google Shape;519;p62"/>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a:t>
            </a:r>
            <a:r>
              <a:rPr lang="en-GB"/>
              <a:t> Sparse is better than dense</a:t>
            </a:r>
            <a:endParaRPr/>
          </a:p>
        </p:txBody>
      </p:sp>
      <p:sp>
        <p:nvSpPr>
          <p:cNvPr id="520" name="Google Shape;520;p62"/>
          <p:cNvSpPr txBox="1"/>
          <p:nvPr/>
        </p:nvSpPr>
        <p:spPr>
          <a:xfrm>
            <a:off x="190775" y="1073225"/>
            <a:ext cx="457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So what are the rules?</a:t>
            </a:r>
            <a:endParaRPr sz="2400">
              <a:solidFill>
                <a:schemeClr val="dk1"/>
              </a:solidFill>
              <a:latin typeface="Source Sans Pro"/>
              <a:ea typeface="Source Sans Pro"/>
              <a:cs typeface="Source Sans Pro"/>
              <a:sym typeface="Source Sans Pro"/>
            </a:endParaRPr>
          </a:p>
        </p:txBody>
      </p:sp>
      <p:sp>
        <p:nvSpPr>
          <p:cNvPr id="521" name="Google Shape;521;p62"/>
          <p:cNvSpPr txBox="1"/>
          <p:nvPr/>
        </p:nvSpPr>
        <p:spPr>
          <a:xfrm>
            <a:off x="390900" y="1980850"/>
            <a:ext cx="4068900" cy="220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50" u="sng">
                <a:solidFill>
                  <a:schemeClr val="dk1"/>
                </a:solidFill>
                <a:latin typeface="Crimson Text"/>
                <a:ea typeface="Crimson Text"/>
                <a:cs typeface="Crimson Text"/>
                <a:sym typeface="Crimson Text"/>
              </a:rPr>
              <a:t>Fourth step:</a:t>
            </a:r>
            <a:endParaRPr sz="1650" u="sng">
              <a:solidFill>
                <a:schemeClr val="dk1"/>
              </a:solidFill>
              <a:latin typeface="Crimson Text"/>
              <a:ea typeface="Crimson Text"/>
              <a:cs typeface="Crimson Text"/>
              <a:sym typeface="Crimson Text"/>
            </a:endParaRPr>
          </a:p>
          <a:p>
            <a:pPr indent="0" lvl="0" marL="0" rtl="0" algn="l">
              <a:lnSpc>
                <a:spcPct val="115000"/>
              </a:lnSpc>
              <a:spcBef>
                <a:spcPts val="1200"/>
              </a:spcBef>
              <a:spcAft>
                <a:spcPts val="0"/>
              </a:spcAft>
              <a:buNone/>
            </a:pPr>
            <a:r>
              <a:rPr lang="en-GB" sz="1650">
                <a:solidFill>
                  <a:schemeClr val="dk1"/>
                </a:solidFill>
                <a:latin typeface="Crimson Text"/>
                <a:ea typeface="Crimson Text"/>
                <a:cs typeface="Crimson Text"/>
                <a:sym typeface="Crimson Text"/>
              </a:rPr>
              <a:t>Make your code easy to read, include spaces!!!</a:t>
            </a:r>
            <a:endParaRPr sz="1650">
              <a:solidFill>
                <a:schemeClr val="dk1"/>
              </a:solidFill>
              <a:latin typeface="Crimson Text"/>
              <a:ea typeface="Crimson Text"/>
              <a:cs typeface="Crimson Text"/>
              <a:sym typeface="Crimson Text"/>
            </a:endParaRPr>
          </a:p>
          <a:p>
            <a:pPr indent="-333375" lvl="0" marL="457200" rtl="0" algn="l">
              <a:lnSpc>
                <a:spcPct val="115000"/>
              </a:lnSpc>
              <a:spcBef>
                <a:spcPts val="1200"/>
              </a:spcBef>
              <a:spcAft>
                <a:spcPts val="0"/>
              </a:spcAft>
              <a:buClr>
                <a:schemeClr val="dk1"/>
              </a:buClr>
              <a:buSzPts val="1650"/>
              <a:buFont typeface="Crimson Text"/>
              <a:buChar char="●"/>
            </a:pPr>
            <a:r>
              <a:rPr lang="en-GB" sz="1650">
                <a:solidFill>
                  <a:schemeClr val="dk1"/>
                </a:solidFill>
                <a:latin typeface="Crimson Text"/>
                <a:ea typeface="Crimson Text"/>
                <a:cs typeface="Crimson Text"/>
                <a:sym typeface="Crimson Text"/>
              </a:rPr>
              <a:t>Avoid cluttered code by making it sparse and spaced out.</a:t>
            </a:r>
            <a:endParaRPr sz="1650">
              <a:solidFill>
                <a:schemeClr val="dk1"/>
              </a:solidFill>
              <a:latin typeface="Crimson Text"/>
              <a:ea typeface="Crimson Text"/>
              <a:cs typeface="Crimson Text"/>
              <a:sym typeface="Crimson Text"/>
            </a:endParaRPr>
          </a:p>
          <a:p>
            <a:pPr indent="-333375" lvl="0" marL="457200" rtl="0" algn="l">
              <a:lnSpc>
                <a:spcPct val="115000"/>
              </a:lnSpc>
              <a:spcBef>
                <a:spcPts val="0"/>
              </a:spcBef>
              <a:spcAft>
                <a:spcPts val="0"/>
              </a:spcAft>
              <a:buClr>
                <a:schemeClr val="dk1"/>
              </a:buClr>
              <a:buSzPts val="1650"/>
              <a:buFont typeface="Crimson Text"/>
              <a:buChar char="●"/>
            </a:pPr>
            <a:r>
              <a:rPr lang="en-GB" sz="1650">
                <a:solidFill>
                  <a:schemeClr val="dk1"/>
                </a:solidFill>
                <a:latin typeface="Crimson Text"/>
                <a:ea typeface="Crimson Text"/>
                <a:cs typeface="Crimson Text"/>
                <a:sym typeface="Crimson Text"/>
              </a:rPr>
              <a:t>Use whitepaces, correct indentations and separation</a:t>
            </a:r>
            <a:endParaRPr sz="1650">
              <a:solidFill>
                <a:schemeClr val="dk1"/>
              </a:solidFill>
              <a:latin typeface="Crimson Text"/>
              <a:ea typeface="Crimson Text"/>
              <a:cs typeface="Crimson Text"/>
              <a:sym typeface="Crimson Text"/>
            </a:endParaRPr>
          </a:p>
        </p:txBody>
      </p:sp>
      <p:sp>
        <p:nvSpPr>
          <p:cNvPr id="522" name="Google Shape;522;p62"/>
          <p:cNvSpPr txBox="1"/>
          <p:nvPr/>
        </p:nvSpPr>
        <p:spPr>
          <a:xfrm>
            <a:off x="4706250" y="1246325"/>
            <a:ext cx="3975000" cy="171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u="sng">
                <a:solidFill>
                  <a:schemeClr val="dk1"/>
                </a:solidFill>
                <a:latin typeface="Crimson Text"/>
                <a:ea typeface="Crimson Text"/>
                <a:cs typeface="Crimson Text"/>
                <a:sym typeface="Crimson Text"/>
              </a:rPr>
              <a:t>Rules:</a:t>
            </a:r>
            <a:endParaRPr sz="1600" u="sng">
              <a:solidFill>
                <a:schemeClr val="dk1"/>
              </a:solidFill>
              <a:latin typeface="Crimson Text"/>
              <a:ea typeface="Crimson Text"/>
              <a:cs typeface="Crimson Text"/>
              <a:sym typeface="Crimson Text"/>
            </a:endParaRPr>
          </a:p>
          <a:p>
            <a:pPr indent="-330200" lvl="0" marL="457200" rtl="0" algn="l">
              <a:lnSpc>
                <a:spcPct val="115000"/>
              </a:lnSpc>
              <a:spcBef>
                <a:spcPts val="120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Indentation: 4 spaces (don’t use tabs)</a:t>
            </a:r>
            <a:endParaRPr sz="1600">
              <a:solidFill>
                <a:schemeClr val="dk1"/>
              </a:solidFill>
              <a:latin typeface="Crimson Text"/>
              <a:ea typeface="Crimson Text"/>
              <a:cs typeface="Crimson Text"/>
              <a:sym typeface="Crimson Text"/>
            </a:endParaRPr>
          </a:p>
          <a:p>
            <a:pPr indent="-330200" lvl="0" marL="457200" rtl="0" algn="l">
              <a:lnSpc>
                <a:spcPct val="115000"/>
              </a:lnSpc>
              <a:spcBef>
                <a:spcPts val="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Whitespaces around operators</a:t>
            </a:r>
            <a:endParaRPr sz="1600">
              <a:solidFill>
                <a:schemeClr val="dk1"/>
              </a:solidFill>
              <a:latin typeface="Crimson Text"/>
              <a:ea typeface="Crimson Text"/>
              <a:cs typeface="Crimson Text"/>
              <a:sym typeface="Crimson Text"/>
            </a:endParaRPr>
          </a:p>
          <a:p>
            <a:pPr indent="-330200" lvl="0" marL="457200" rtl="0" algn="l">
              <a:lnSpc>
                <a:spcPct val="115000"/>
              </a:lnSpc>
              <a:spcBef>
                <a:spcPts val="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Comma </a:t>
            </a:r>
            <a:r>
              <a:rPr lang="en-GB" sz="1600">
                <a:solidFill>
                  <a:schemeClr val="dk1"/>
                </a:solidFill>
                <a:latin typeface="Crimson Text"/>
                <a:ea typeface="Crimson Text"/>
                <a:cs typeface="Crimson Text"/>
                <a:sym typeface="Crimson Text"/>
              </a:rPr>
              <a:t>and colon spacing: single space after common, space after the colon</a:t>
            </a:r>
            <a:endParaRPr sz="1600">
              <a:solidFill>
                <a:schemeClr val="dk1"/>
              </a:solidFill>
              <a:latin typeface="Crimson Text"/>
              <a:ea typeface="Crimson Text"/>
              <a:cs typeface="Crimson Text"/>
              <a:sym typeface="Crimson Text"/>
            </a:endParaRPr>
          </a:p>
        </p:txBody>
      </p:sp>
      <p:pic>
        <p:nvPicPr>
          <p:cNvPr id="523" name="Google Shape;523;p62"/>
          <p:cNvPicPr preferRelativeResize="0"/>
          <p:nvPr/>
        </p:nvPicPr>
        <p:blipFill>
          <a:blip r:embed="rId3">
            <a:alphaModFix/>
          </a:blip>
          <a:stretch>
            <a:fillRect/>
          </a:stretch>
        </p:blipFill>
        <p:spPr>
          <a:xfrm>
            <a:off x="4605725" y="3511275"/>
            <a:ext cx="4075525" cy="1151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29" name="Google Shape;529;p63"/>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a:t>
            </a:r>
            <a:r>
              <a:rPr lang="en-GB"/>
              <a:t> Sparse is better than dense</a:t>
            </a:r>
            <a:endParaRPr/>
          </a:p>
        </p:txBody>
      </p:sp>
      <p:sp>
        <p:nvSpPr>
          <p:cNvPr id="530" name="Google Shape;530;p63"/>
          <p:cNvSpPr txBox="1"/>
          <p:nvPr/>
        </p:nvSpPr>
        <p:spPr>
          <a:xfrm>
            <a:off x="190775" y="1073225"/>
            <a:ext cx="457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So what are the rules?</a:t>
            </a:r>
            <a:endParaRPr sz="2400">
              <a:solidFill>
                <a:schemeClr val="dk1"/>
              </a:solidFill>
              <a:latin typeface="Source Sans Pro"/>
              <a:ea typeface="Source Sans Pro"/>
              <a:cs typeface="Source Sans Pro"/>
              <a:sym typeface="Source Sans Pro"/>
            </a:endParaRPr>
          </a:p>
        </p:txBody>
      </p:sp>
      <p:sp>
        <p:nvSpPr>
          <p:cNvPr id="531" name="Google Shape;531;p63"/>
          <p:cNvSpPr txBox="1"/>
          <p:nvPr/>
        </p:nvSpPr>
        <p:spPr>
          <a:xfrm>
            <a:off x="390900" y="1980850"/>
            <a:ext cx="4068900" cy="220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50" u="sng">
                <a:solidFill>
                  <a:schemeClr val="dk1"/>
                </a:solidFill>
                <a:latin typeface="Crimson Text"/>
                <a:ea typeface="Crimson Text"/>
                <a:cs typeface="Crimson Text"/>
                <a:sym typeface="Crimson Text"/>
              </a:rPr>
              <a:t>Fourth step:</a:t>
            </a:r>
            <a:endParaRPr sz="1650" u="sng">
              <a:solidFill>
                <a:schemeClr val="dk1"/>
              </a:solidFill>
              <a:latin typeface="Crimson Text"/>
              <a:ea typeface="Crimson Text"/>
              <a:cs typeface="Crimson Text"/>
              <a:sym typeface="Crimson Text"/>
            </a:endParaRPr>
          </a:p>
          <a:p>
            <a:pPr indent="0" lvl="0" marL="0" rtl="0" algn="l">
              <a:lnSpc>
                <a:spcPct val="115000"/>
              </a:lnSpc>
              <a:spcBef>
                <a:spcPts val="1200"/>
              </a:spcBef>
              <a:spcAft>
                <a:spcPts val="0"/>
              </a:spcAft>
              <a:buNone/>
            </a:pPr>
            <a:r>
              <a:rPr lang="en-GB" sz="1650">
                <a:solidFill>
                  <a:schemeClr val="dk1"/>
                </a:solidFill>
                <a:latin typeface="Crimson Text"/>
                <a:ea typeface="Crimson Text"/>
                <a:cs typeface="Crimson Text"/>
                <a:sym typeface="Crimson Text"/>
              </a:rPr>
              <a:t>Make your code easy to read, include spaces!!!</a:t>
            </a:r>
            <a:endParaRPr sz="1650">
              <a:solidFill>
                <a:schemeClr val="dk1"/>
              </a:solidFill>
              <a:latin typeface="Crimson Text"/>
              <a:ea typeface="Crimson Text"/>
              <a:cs typeface="Crimson Text"/>
              <a:sym typeface="Crimson Text"/>
            </a:endParaRPr>
          </a:p>
          <a:p>
            <a:pPr indent="-333375" lvl="0" marL="457200" rtl="0" algn="l">
              <a:lnSpc>
                <a:spcPct val="115000"/>
              </a:lnSpc>
              <a:spcBef>
                <a:spcPts val="1200"/>
              </a:spcBef>
              <a:spcAft>
                <a:spcPts val="0"/>
              </a:spcAft>
              <a:buClr>
                <a:schemeClr val="dk1"/>
              </a:buClr>
              <a:buSzPts val="1650"/>
              <a:buFont typeface="Crimson Text"/>
              <a:buChar char="●"/>
            </a:pPr>
            <a:r>
              <a:rPr lang="en-GB" sz="1650">
                <a:solidFill>
                  <a:schemeClr val="dk1"/>
                </a:solidFill>
                <a:latin typeface="Crimson Text"/>
                <a:ea typeface="Crimson Text"/>
                <a:cs typeface="Crimson Text"/>
                <a:sym typeface="Crimson Text"/>
              </a:rPr>
              <a:t>Avoid cluttered code by making it sparse and spaced out.</a:t>
            </a:r>
            <a:endParaRPr sz="1650">
              <a:solidFill>
                <a:schemeClr val="dk1"/>
              </a:solidFill>
              <a:latin typeface="Crimson Text"/>
              <a:ea typeface="Crimson Text"/>
              <a:cs typeface="Crimson Text"/>
              <a:sym typeface="Crimson Text"/>
            </a:endParaRPr>
          </a:p>
          <a:p>
            <a:pPr indent="-333375" lvl="0" marL="457200" rtl="0" algn="l">
              <a:lnSpc>
                <a:spcPct val="115000"/>
              </a:lnSpc>
              <a:spcBef>
                <a:spcPts val="0"/>
              </a:spcBef>
              <a:spcAft>
                <a:spcPts val="0"/>
              </a:spcAft>
              <a:buClr>
                <a:schemeClr val="dk1"/>
              </a:buClr>
              <a:buSzPts val="1650"/>
              <a:buFont typeface="Crimson Text"/>
              <a:buChar char="●"/>
            </a:pPr>
            <a:r>
              <a:rPr lang="en-GB" sz="1650">
                <a:solidFill>
                  <a:schemeClr val="dk1"/>
                </a:solidFill>
                <a:latin typeface="Crimson Text"/>
                <a:ea typeface="Crimson Text"/>
                <a:cs typeface="Crimson Text"/>
                <a:sym typeface="Crimson Text"/>
              </a:rPr>
              <a:t>Use whitepaces, correct indentations and separation</a:t>
            </a:r>
            <a:endParaRPr sz="1650">
              <a:solidFill>
                <a:schemeClr val="dk1"/>
              </a:solidFill>
              <a:latin typeface="Crimson Text"/>
              <a:ea typeface="Crimson Text"/>
              <a:cs typeface="Crimson Text"/>
              <a:sym typeface="Crimson Text"/>
            </a:endParaRPr>
          </a:p>
        </p:txBody>
      </p:sp>
      <p:sp>
        <p:nvSpPr>
          <p:cNvPr id="532" name="Google Shape;532;p63"/>
          <p:cNvSpPr txBox="1"/>
          <p:nvPr/>
        </p:nvSpPr>
        <p:spPr>
          <a:xfrm>
            <a:off x="4706250" y="1246325"/>
            <a:ext cx="3975000" cy="256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u="sng">
                <a:solidFill>
                  <a:schemeClr val="dk1"/>
                </a:solidFill>
                <a:latin typeface="Crimson Text"/>
                <a:ea typeface="Crimson Text"/>
                <a:cs typeface="Crimson Text"/>
                <a:sym typeface="Crimson Text"/>
              </a:rPr>
              <a:t>Rules:</a:t>
            </a:r>
            <a:endParaRPr sz="1600" u="sng">
              <a:solidFill>
                <a:schemeClr val="dk1"/>
              </a:solidFill>
              <a:latin typeface="Crimson Text"/>
              <a:ea typeface="Crimson Text"/>
              <a:cs typeface="Crimson Text"/>
              <a:sym typeface="Crimson Text"/>
            </a:endParaRPr>
          </a:p>
          <a:p>
            <a:pPr indent="-330200" lvl="0" marL="457200" rtl="0" algn="l">
              <a:lnSpc>
                <a:spcPct val="115000"/>
              </a:lnSpc>
              <a:spcBef>
                <a:spcPts val="120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Indentation: 4 spaces (don’t use tabs)</a:t>
            </a:r>
            <a:endParaRPr sz="1600">
              <a:solidFill>
                <a:schemeClr val="dk1"/>
              </a:solidFill>
              <a:latin typeface="Crimson Text"/>
              <a:ea typeface="Crimson Text"/>
              <a:cs typeface="Crimson Text"/>
              <a:sym typeface="Crimson Text"/>
            </a:endParaRPr>
          </a:p>
          <a:p>
            <a:pPr indent="-330200" lvl="0" marL="457200" rtl="0" algn="l">
              <a:lnSpc>
                <a:spcPct val="115000"/>
              </a:lnSpc>
              <a:spcBef>
                <a:spcPts val="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Whitespaces around operators</a:t>
            </a:r>
            <a:endParaRPr sz="1600">
              <a:solidFill>
                <a:schemeClr val="dk1"/>
              </a:solidFill>
              <a:latin typeface="Crimson Text"/>
              <a:ea typeface="Crimson Text"/>
              <a:cs typeface="Crimson Text"/>
              <a:sym typeface="Crimson Text"/>
            </a:endParaRPr>
          </a:p>
          <a:p>
            <a:pPr indent="-330200" lvl="0" marL="457200" rtl="0" algn="l">
              <a:lnSpc>
                <a:spcPct val="115000"/>
              </a:lnSpc>
              <a:spcBef>
                <a:spcPts val="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Comma and colon spacing: single space after common, space after the colon</a:t>
            </a:r>
            <a:endParaRPr sz="1600">
              <a:solidFill>
                <a:schemeClr val="dk1"/>
              </a:solidFill>
              <a:latin typeface="Crimson Text"/>
              <a:ea typeface="Crimson Text"/>
              <a:cs typeface="Crimson Text"/>
              <a:sym typeface="Crimson Text"/>
            </a:endParaRPr>
          </a:p>
          <a:p>
            <a:pPr indent="-330200" lvl="0" marL="457200" rtl="0" algn="l">
              <a:lnSpc>
                <a:spcPct val="115000"/>
              </a:lnSpc>
              <a:spcBef>
                <a:spcPts val="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Blank lines: 2 blank lines before a top level function or class definition, single blank line between method definitions</a:t>
            </a:r>
            <a:endParaRPr sz="1600">
              <a:solidFill>
                <a:schemeClr val="dk1"/>
              </a:solidFill>
              <a:latin typeface="Crimson Text"/>
              <a:ea typeface="Crimson Text"/>
              <a:cs typeface="Crimson Text"/>
              <a:sym typeface="Crimson Tex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4"/>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Zen of Python:</a:t>
            </a:r>
            <a:r>
              <a:rPr lang="en-GB"/>
              <a:t> Sparse is better than dense</a:t>
            </a:r>
            <a:endParaRPr/>
          </a:p>
        </p:txBody>
      </p:sp>
      <p:sp>
        <p:nvSpPr>
          <p:cNvPr id="538" name="Google Shape;53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39" name="Google Shape;539;p64"/>
          <p:cNvSpPr txBox="1"/>
          <p:nvPr/>
        </p:nvSpPr>
        <p:spPr>
          <a:xfrm>
            <a:off x="198750" y="1219500"/>
            <a:ext cx="8681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Zen Challenge #5: Create a new python file and correct the syntax based on the previous rules</a:t>
            </a:r>
            <a:endParaRPr/>
          </a:p>
        </p:txBody>
      </p:sp>
      <p:pic>
        <p:nvPicPr>
          <p:cNvPr id="540" name="Google Shape;540;p64"/>
          <p:cNvPicPr preferRelativeResize="0"/>
          <p:nvPr/>
        </p:nvPicPr>
        <p:blipFill>
          <a:blip r:embed="rId3">
            <a:alphaModFix/>
          </a:blip>
          <a:stretch>
            <a:fillRect/>
          </a:stretch>
        </p:blipFill>
        <p:spPr>
          <a:xfrm>
            <a:off x="1837750" y="2142900"/>
            <a:ext cx="5747994" cy="2695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5"/>
          <p:cNvSpPr txBox="1"/>
          <p:nvPr>
            <p:ph type="title"/>
          </p:nvPr>
        </p:nvSpPr>
        <p:spPr>
          <a:xfrm>
            <a:off x="311550" y="99000"/>
            <a:ext cx="8160900" cy="9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Zen of Python:</a:t>
            </a:r>
            <a:r>
              <a:rPr lang="en-GB"/>
              <a:t> If the implementation is hard to explain it is bad</a:t>
            </a:r>
            <a:endParaRPr/>
          </a:p>
        </p:txBody>
      </p:sp>
      <p:sp>
        <p:nvSpPr>
          <p:cNvPr id="546" name="Google Shape;54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47" name="Google Shape;547;p65"/>
          <p:cNvSpPr txBox="1"/>
          <p:nvPr/>
        </p:nvSpPr>
        <p:spPr>
          <a:xfrm>
            <a:off x="246450" y="1281250"/>
            <a:ext cx="5970300" cy="339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50" u="sng">
                <a:solidFill>
                  <a:schemeClr val="dk1"/>
                </a:solidFill>
                <a:latin typeface="Crimson Text"/>
                <a:ea typeface="Crimson Text"/>
                <a:cs typeface="Crimson Text"/>
                <a:sym typeface="Crimson Text"/>
              </a:rPr>
              <a:t>Fifth</a:t>
            </a:r>
            <a:r>
              <a:rPr lang="en-GB" sz="1650" u="sng">
                <a:solidFill>
                  <a:schemeClr val="dk1"/>
                </a:solidFill>
                <a:latin typeface="Crimson Text"/>
                <a:ea typeface="Crimson Text"/>
                <a:cs typeface="Crimson Text"/>
                <a:sym typeface="Crimson Text"/>
              </a:rPr>
              <a:t> step:</a:t>
            </a:r>
            <a:endParaRPr sz="1650" u="sng">
              <a:solidFill>
                <a:schemeClr val="dk1"/>
              </a:solidFill>
              <a:latin typeface="Crimson Text"/>
              <a:ea typeface="Crimson Text"/>
              <a:cs typeface="Crimson Text"/>
              <a:sym typeface="Crimson Text"/>
            </a:endParaRPr>
          </a:p>
          <a:p>
            <a:pPr indent="0" lvl="0" marL="0" rtl="0" algn="l">
              <a:lnSpc>
                <a:spcPct val="115000"/>
              </a:lnSpc>
              <a:spcBef>
                <a:spcPts val="1200"/>
              </a:spcBef>
              <a:spcAft>
                <a:spcPts val="0"/>
              </a:spcAft>
              <a:buNone/>
            </a:pPr>
            <a:r>
              <a:rPr lang="en-GB" sz="1650">
                <a:solidFill>
                  <a:schemeClr val="dk1"/>
                </a:solidFill>
                <a:latin typeface="Crimson Text"/>
                <a:ea typeface="Crimson Text"/>
                <a:cs typeface="Crimson Text"/>
                <a:sym typeface="Crimson Text"/>
              </a:rPr>
              <a:t>Writing simpler and more logical code is a good starting point. </a:t>
            </a:r>
            <a:r>
              <a:rPr b="1" lang="en-GB" sz="1650">
                <a:solidFill>
                  <a:srgbClr val="FF0000"/>
                </a:solidFill>
                <a:latin typeface="Crimson Text"/>
                <a:ea typeface="Crimson Text"/>
                <a:cs typeface="Crimson Text"/>
                <a:sym typeface="Crimson Text"/>
              </a:rPr>
              <a:t>But adding comments is very important!</a:t>
            </a:r>
            <a:r>
              <a:rPr lang="en-GB" sz="1650">
                <a:solidFill>
                  <a:schemeClr val="dk1"/>
                </a:solidFill>
                <a:latin typeface="Crimson Text"/>
                <a:ea typeface="Crimson Text"/>
                <a:cs typeface="Crimson Text"/>
                <a:sym typeface="Crimson Text"/>
              </a:rPr>
              <a:t> Few rules apply:</a:t>
            </a:r>
            <a:endParaRPr sz="1650">
              <a:solidFill>
                <a:schemeClr val="dk1"/>
              </a:solidFill>
              <a:latin typeface="Crimson Text"/>
              <a:ea typeface="Crimson Text"/>
              <a:cs typeface="Crimson Text"/>
              <a:sym typeface="Crimson Text"/>
            </a:endParaRPr>
          </a:p>
          <a:p>
            <a:pPr indent="-333375" lvl="0" marL="457200" rtl="0" algn="l">
              <a:lnSpc>
                <a:spcPct val="115000"/>
              </a:lnSpc>
              <a:spcBef>
                <a:spcPts val="1200"/>
              </a:spcBef>
              <a:spcAft>
                <a:spcPts val="0"/>
              </a:spcAft>
              <a:buClr>
                <a:schemeClr val="dk1"/>
              </a:buClr>
              <a:buSzPts val="1650"/>
              <a:buFont typeface="Crimson Text"/>
              <a:buChar char="-"/>
            </a:pPr>
            <a:r>
              <a:rPr lang="en-GB" sz="1650">
                <a:solidFill>
                  <a:schemeClr val="dk1"/>
                </a:solidFill>
                <a:latin typeface="Crimson Text"/>
                <a:ea typeface="Crimson Text"/>
                <a:cs typeface="Crimson Text"/>
                <a:sym typeface="Crimson Text"/>
              </a:rPr>
              <a:t>Comments should be (real) sentences</a:t>
            </a:r>
            <a:endParaRPr sz="1650">
              <a:solidFill>
                <a:schemeClr val="dk1"/>
              </a:solidFill>
              <a:latin typeface="Crimson Text"/>
              <a:ea typeface="Crimson Text"/>
              <a:cs typeface="Crimson Text"/>
              <a:sym typeface="Crimson Text"/>
            </a:endParaRPr>
          </a:p>
          <a:p>
            <a:pPr indent="-333375" lvl="0" marL="457200" rtl="0" algn="l">
              <a:lnSpc>
                <a:spcPct val="115000"/>
              </a:lnSpc>
              <a:spcBef>
                <a:spcPts val="0"/>
              </a:spcBef>
              <a:spcAft>
                <a:spcPts val="0"/>
              </a:spcAft>
              <a:buClr>
                <a:schemeClr val="dk1"/>
              </a:buClr>
              <a:buSzPts val="1650"/>
              <a:buFont typeface="Crimson Text"/>
              <a:buChar char="-"/>
            </a:pPr>
            <a:r>
              <a:rPr lang="en-GB" sz="1650">
                <a:solidFill>
                  <a:schemeClr val="dk1"/>
                </a:solidFill>
                <a:latin typeface="Crimson Text"/>
                <a:ea typeface="Crimson Text"/>
                <a:cs typeface="Crimson Text"/>
                <a:sym typeface="Crimson Text"/>
              </a:rPr>
              <a:t>Block comments apply to the piece of coming after them</a:t>
            </a:r>
            <a:endParaRPr sz="1650">
              <a:solidFill>
                <a:schemeClr val="dk1"/>
              </a:solidFill>
              <a:latin typeface="Crimson Text"/>
              <a:ea typeface="Crimson Text"/>
              <a:cs typeface="Crimson Text"/>
              <a:sym typeface="Crimson Text"/>
            </a:endParaRPr>
          </a:p>
          <a:p>
            <a:pPr indent="-333375" lvl="0" marL="457200" rtl="0" algn="l">
              <a:lnSpc>
                <a:spcPct val="115000"/>
              </a:lnSpc>
              <a:spcBef>
                <a:spcPts val="0"/>
              </a:spcBef>
              <a:spcAft>
                <a:spcPts val="0"/>
              </a:spcAft>
              <a:buClr>
                <a:schemeClr val="dk1"/>
              </a:buClr>
              <a:buSzPts val="1650"/>
              <a:buFont typeface="Crimson Text"/>
              <a:buChar char="-"/>
            </a:pPr>
            <a:r>
              <a:rPr lang="en-GB" sz="1650">
                <a:solidFill>
                  <a:schemeClr val="dk1"/>
                </a:solidFill>
                <a:latin typeface="Crimson Text"/>
                <a:ea typeface="Crimson Text"/>
                <a:cs typeface="Crimson Text"/>
                <a:sym typeface="Crimson Text"/>
              </a:rPr>
              <a:t>Comments should not state the obvious (don’t make distraction)</a:t>
            </a:r>
            <a:endParaRPr sz="1650">
              <a:solidFill>
                <a:schemeClr val="dk1"/>
              </a:solidFill>
              <a:latin typeface="Crimson Text"/>
              <a:ea typeface="Crimson Text"/>
              <a:cs typeface="Crimson Text"/>
              <a:sym typeface="Crimson Text"/>
            </a:endParaRPr>
          </a:p>
          <a:p>
            <a:pPr indent="0" lvl="0" marL="0" rtl="0" algn="l">
              <a:lnSpc>
                <a:spcPct val="115000"/>
              </a:lnSpc>
              <a:spcBef>
                <a:spcPts val="1200"/>
              </a:spcBef>
              <a:spcAft>
                <a:spcPts val="0"/>
              </a:spcAft>
              <a:buNone/>
            </a:pPr>
            <a:r>
              <a:rPr lang="en-GB" sz="1650">
                <a:solidFill>
                  <a:schemeClr val="dk1"/>
                </a:solidFill>
                <a:latin typeface="Crimson Text"/>
                <a:ea typeface="Crimson Text"/>
                <a:cs typeface="Crimson Text"/>
                <a:sym typeface="Crimson Text"/>
              </a:rPr>
              <a:t>Keep your comments up to date! </a:t>
            </a:r>
            <a:endParaRPr sz="1650">
              <a:solidFill>
                <a:schemeClr val="dk1"/>
              </a:solidFill>
              <a:latin typeface="Crimson Text"/>
              <a:ea typeface="Crimson Text"/>
              <a:cs typeface="Crimson Text"/>
              <a:sym typeface="Crimson Text"/>
            </a:endParaRPr>
          </a:p>
          <a:p>
            <a:pPr indent="0" lvl="0" marL="0" rtl="0" algn="l">
              <a:lnSpc>
                <a:spcPct val="115000"/>
              </a:lnSpc>
              <a:spcBef>
                <a:spcPts val="1200"/>
              </a:spcBef>
              <a:spcAft>
                <a:spcPts val="1200"/>
              </a:spcAft>
              <a:buNone/>
            </a:pPr>
            <a:r>
              <a:rPr b="1" lang="en-GB" sz="1650">
                <a:solidFill>
                  <a:schemeClr val="dk1"/>
                </a:solidFill>
                <a:latin typeface="Crimson Text"/>
                <a:ea typeface="Crimson Text"/>
                <a:cs typeface="Crimson Text"/>
                <a:sym typeface="Crimson Text"/>
              </a:rPr>
              <a:t> → ‘Comments contradicting the code are worse than no comments’ </a:t>
            </a:r>
            <a:endParaRPr sz="1650">
              <a:solidFill>
                <a:schemeClr val="dk1"/>
              </a:solidFill>
              <a:latin typeface="Crimson Text"/>
              <a:ea typeface="Crimson Text"/>
              <a:cs typeface="Crimson Text"/>
              <a:sym typeface="Crimson Text"/>
            </a:endParaRPr>
          </a:p>
        </p:txBody>
      </p:sp>
      <p:pic>
        <p:nvPicPr>
          <p:cNvPr id="548" name="Google Shape;548;p65"/>
          <p:cNvPicPr preferRelativeResize="0"/>
          <p:nvPr/>
        </p:nvPicPr>
        <p:blipFill>
          <a:blip r:embed="rId3">
            <a:alphaModFix/>
          </a:blip>
          <a:stretch>
            <a:fillRect/>
          </a:stretch>
        </p:blipFill>
        <p:spPr>
          <a:xfrm>
            <a:off x="6263050" y="2042675"/>
            <a:ext cx="2641174" cy="1686525"/>
          </a:xfrm>
          <a:prstGeom prst="rect">
            <a:avLst/>
          </a:prstGeom>
          <a:noFill/>
          <a:ln>
            <a:noFill/>
          </a:ln>
        </p:spPr>
      </p:pic>
      <p:sp>
        <p:nvSpPr>
          <p:cNvPr id="549" name="Google Shape;549;p65"/>
          <p:cNvSpPr txBox="1"/>
          <p:nvPr/>
        </p:nvSpPr>
        <p:spPr>
          <a:xfrm>
            <a:off x="6413325" y="3571300"/>
            <a:ext cx="2490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latin typeface="Source Sans Pro"/>
                <a:ea typeface="Source Sans Pro"/>
                <a:cs typeface="Source Sans Pro"/>
                <a:sym typeface="Source Sans Pro"/>
              </a:rPr>
              <a:t>AUTHOR: </a:t>
            </a:r>
            <a:r>
              <a:rPr lang="en-GB" sz="900">
                <a:solidFill>
                  <a:srgbClr val="202122"/>
                </a:solidFill>
                <a:latin typeface="Roboto"/>
                <a:ea typeface="Roboto"/>
                <a:cs typeface="Roboto"/>
                <a:sym typeface="Roboto"/>
              </a:rPr>
              <a:t>Karlisson M. Bezerra, hacktoon.com</a:t>
            </a:r>
            <a:endParaRPr sz="900">
              <a:solidFill>
                <a:schemeClr val="dk1"/>
              </a:solidFill>
              <a:latin typeface="Source Sans Pro"/>
              <a:ea typeface="Source Sans Pro"/>
              <a:cs typeface="Source Sans Pro"/>
              <a:sym typeface="Source Sans Pr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6"/>
          <p:cNvSpPr txBox="1"/>
          <p:nvPr>
            <p:ph type="title"/>
          </p:nvPr>
        </p:nvSpPr>
        <p:spPr>
          <a:xfrm>
            <a:off x="436650" y="202350"/>
            <a:ext cx="8160900" cy="64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Zen of Python: Don’t want to remember all this?</a:t>
            </a:r>
            <a:endParaRPr/>
          </a:p>
        </p:txBody>
      </p:sp>
      <p:sp>
        <p:nvSpPr>
          <p:cNvPr id="555" name="Google Shape;555;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56" name="Google Shape;556;p66"/>
          <p:cNvPicPr preferRelativeResize="0"/>
          <p:nvPr/>
        </p:nvPicPr>
        <p:blipFill>
          <a:blip r:embed="rId3">
            <a:alphaModFix/>
          </a:blip>
          <a:stretch>
            <a:fillRect/>
          </a:stretch>
        </p:blipFill>
        <p:spPr>
          <a:xfrm>
            <a:off x="436650" y="2023788"/>
            <a:ext cx="3358399" cy="1522275"/>
          </a:xfrm>
          <a:prstGeom prst="rect">
            <a:avLst/>
          </a:prstGeom>
          <a:noFill/>
          <a:ln>
            <a:noFill/>
          </a:ln>
        </p:spPr>
      </p:pic>
      <p:sp>
        <p:nvSpPr>
          <p:cNvPr id="557" name="Google Shape;557;p66"/>
          <p:cNvSpPr txBox="1"/>
          <p:nvPr/>
        </p:nvSpPr>
        <p:spPr>
          <a:xfrm>
            <a:off x="4869925" y="1785650"/>
            <a:ext cx="3538200" cy="215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600">
                <a:solidFill>
                  <a:schemeClr val="dk1"/>
                </a:solidFill>
                <a:latin typeface="Crimson Text"/>
                <a:ea typeface="Crimson Text"/>
                <a:cs typeface="Crimson Text"/>
                <a:sym typeface="Crimson Text"/>
              </a:rPr>
              <a:t>Pylint is a tool that </a:t>
            </a:r>
            <a:r>
              <a:rPr b="1" lang="en-GB" sz="1600">
                <a:solidFill>
                  <a:srgbClr val="FF0000"/>
                </a:solidFill>
                <a:latin typeface="Crimson Text"/>
                <a:ea typeface="Crimson Text"/>
                <a:cs typeface="Crimson Text"/>
                <a:sym typeface="Crimson Text"/>
              </a:rPr>
              <a:t>analyzes Python code to find programming errors, enforce a coding standard, and look for improvements.</a:t>
            </a:r>
            <a:r>
              <a:rPr lang="en-GB" sz="1600">
                <a:solidFill>
                  <a:schemeClr val="dk1"/>
                </a:solidFill>
                <a:latin typeface="Crimson Text"/>
                <a:ea typeface="Crimson Text"/>
                <a:cs typeface="Crimson Text"/>
                <a:sym typeface="Crimson Text"/>
              </a:rPr>
              <a:t> It provides a score based on the number of issues detected, helping you writing clean and readable code.</a:t>
            </a:r>
            <a:endParaRPr sz="1600">
              <a:solidFill>
                <a:schemeClr val="dk1"/>
              </a:solidFill>
              <a:latin typeface="Crimson Text"/>
              <a:ea typeface="Crimson Text"/>
              <a:cs typeface="Crimson Text"/>
              <a:sym typeface="Crimson Tex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7"/>
          <p:cNvSpPr txBox="1"/>
          <p:nvPr>
            <p:ph type="title"/>
          </p:nvPr>
        </p:nvSpPr>
        <p:spPr>
          <a:xfrm>
            <a:off x="436650" y="202350"/>
            <a:ext cx="8160900" cy="64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Zen of Python: Don’t want to remember all this?</a:t>
            </a:r>
            <a:endParaRPr/>
          </a:p>
        </p:txBody>
      </p:sp>
      <p:sp>
        <p:nvSpPr>
          <p:cNvPr id="563" name="Google Shape;56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64" name="Google Shape;564;p67"/>
          <p:cNvPicPr preferRelativeResize="0"/>
          <p:nvPr/>
        </p:nvPicPr>
        <p:blipFill>
          <a:blip r:embed="rId3">
            <a:alphaModFix/>
          </a:blip>
          <a:stretch>
            <a:fillRect/>
          </a:stretch>
        </p:blipFill>
        <p:spPr>
          <a:xfrm>
            <a:off x="436650" y="2023788"/>
            <a:ext cx="3358399" cy="1522275"/>
          </a:xfrm>
          <a:prstGeom prst="rect">
            <a:avLst/>
          </a:prstGeom>
          <a:noFill/>
          <a:ln>
            <a:noFill/>
          </a:ln>
        </p:spPr>
      </p:pic>
      <p:pic>
        <p:nvPicPr>
          <p:cNvPr id="565" name="Google Shape;565;p67"/>
          <p:cNvPicPr preferRelativeResize="0"/>
          <p:nvPr/>
        </p:nvPicPr>
        <p:blipFill>
          <a:blip r:embed="rId4">
            <a:alphaModFix/>
          </a:blip>
          <a:stretch>
            <a:fillRect/>
          </a:stretch>
        </p:blipFill>
        <p:spPr>
          <a:xfrm>
            <a:off x="5234975" y="3309650"/>
            <a:ext cx="2781300" cy="552450"/>
          </a:xfrm>
          <a:prstGeom prst="rect">
            <a:avLst/>
          </a:prstGeom>
          <a:noFill/>
          <a:ln>
            <a:noFill/>
          </a:ln>
        </p:spPr>
      </p:pic>
      <p:sp>
        <p:nvSpPr>
          <p:cNvPr id="566" name="Google Shape;566;p67"/>
          <p:cNvSpPr txBox="1"/>
          <p:nvPr/>
        </p:nvSpPr>
        <p:spPr>
          <a:xfrm>
            <a:off x="4725725" y="2858050"/>
            <a:ext cx="4066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1600">
                <a:solidFill>
                  <a:srgbClr val="FF0000"/>
                </a:solidFill>
                <a:latin typeface="Crimson Text"/>
                <a:ea typeface="Crimson Text"/>
                <a:cs typeface="Crimson Text"/>
                <a:sym typeface="Crimson Text"/>
              </a:rPr>
              <a:t>To run Pylint on your code it is as simple as </a:t>
            </a:r>
            <a:endParaRPr b="1">
              <a:solidFill>
                <a:srgbClr val="FF0000"/>
              </a:solidFill>
            </a:endParaRPr>
          </a:p>
        </p:txBody>
      </p:sp>
      <p:sp>
        <p:nvSpPr>
          <p:cNvPr id="567" name="Google Shape;567;p67"/>
          <p:cNvSpPr txBox="1"/>
          <p:nvPr/>
        </p:nvSpPr>
        <p:spPr>
          <a:xfrm>
            <a:off x="4733925" y="1294138"/>
            <a:ext cx="41412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600">
                <a:solidFill>
                  <a:schemeClr val="dk1"/>
                </a:solidFill>
                <a:latin typeface="Crimson Text"/>
                <a:ea typeface="Crimson Text"/>
                <a:cs typeface="Crimson Text"/>
                <a:sym typeface="Crimson Text"/>
              </a:rPr>
              <a:t>It will identify Errors in Syntax, undefined variables, useless imports, highligh duplicated code, etc… It will check the code against PEP8 and verify all the coding standards that  we just discussed.</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311700" y="176100"/>
            <a:ext cx="81606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Reminder: What is a research software?</a:t>
            </a:r>
            <a:endParaRPr/>
          </a:p>
        </p:txBody>
      </p:sp>
      <p:sp>
        <p:nvSpPr>
          <p:cNvPr id="89" name="Google Shape;8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0" name="Google Shape;90;p14"/>
          <p:cNvSpPr txBox="1"/>
          <p:nvPr/>
        </p:nvSpPr>
        <p:spPr>
          <a:xfrm>
            <a:off x="660000" y="1725475"/>
            <a:ext cx="80022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100"/>
              <a:t>“</a:t>
            </a:r>
            <a:r>
              <a:rPr i="1" lang="en-GB" sz="2100"/>
              <a:t>Research Software includes source code files, algorithms, scripts, computational workflows and executables that were created during the research process or for a research purpose.”</a:t>
            </a:r>
            <a:endParaRPr i="1" sz="2100"/>
          </a:p>
        </p:txBody>
      </p:sp>
      <p:sp>
        <p:nvSpPr>
          <p:cNvPr id="91" name="Google Shape;91;p14"/>
          <p:cNvSpPr txBox="1"/>
          <p:nvPr/>
        </p:nvSpPr>
        <p:spPr>
          <a:xfrm>
            <a:off x="869325" y="2980550"/>
            <a:ext cx="72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97A7"/>
                </a:solidFill>
                <a:uFill>
                  <a:noFill/>
                </a:uFill>
                <a:latin typeface="Source Sans Pro"/>
                <a:ea typeface="Source Sans Pro"/>
                <a:cs typeface="Source Sans Pro"/>
                <a:sym typeface="Source Sans Pro"/>
                <a:hlinkClick r:id="rId3">
                  <a:extLst>
                    <a:ext uri="{A12FA001-AC4F-418D-AE19-62706E023703}">
                      <ahyp:hlinkClr val="tx"/>
                    </a:ext>
                  </a:extLst>
                </a:hlinkClick>
              </a:rPr>
              <a:t>Barker et al. Scientific Data 9:622 (2022) “Introducing the FAIR Principles for research software”</a:t>
            </a:r>
            <a:endParaRPr>
              <a:solidFill>
                <a:srgbClr val="0097A7"/>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8"/>
          <p:cNvSpPr txBox="1"/>
          <p:nvPr>
            <p:ph type="title"/>
          </p:nvPr>
        </p:nvSpPr>
        <p:spPr>
          <a:xfrm>
            <a:off x="436650" y="202350"/>
            <a:ext cx="8160900" cy="64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Zen of Python: Don’t want to remember all this?</a:t>
            </a:r>
            <a:endParaRPr/>
          </a:p>
        </p:txBody>
      </p:sp>
      <p:sp>
        <p:nvSpPr>
          <p:cNvPr id="573" name="Google Shape;573;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74" name="Google Shape;574;p68"/>
          <p:cNvPicPr preferRelativeResize="0"/>
          <p:nvPr/>
        </p:nvPicPr>
        <p:blipFill>
          <a:blip r:embed="rId3">
            <a:alphaModFix/>
          </a:blip>
          <a:stretch>
            <a:fillRect/>
          </a:stretch>
        </p:blipFill>
        <p:spPr>
          <a:xfrm>
            <a:off x="436650" y="2023788"/>
            <a:ext cx="3358399" cy="1522275"/>
          </a:xfrm>
          <a:prstGeom prst="rect">
            <a:avLst/>
          </a:prstGeom>
          <a:noFill/>
          <a:ln>
            <a:noFill/>
          </a:ln>
        </p:spPr>
      </p:pic>
      <p:pic>
        <p:nvPicPr>
          <p:cNvPr id="575" name="Google Shape;575;p68"/>
          <p:cNvPicPr preferRelativeResize="0"/>
          <p:nvPr/>
        </p:nvPicPr>
        <p:blipFill>
          <a:blip r:embed="rId4">
            <a:alphaModFix/>
          </a:blip>
          <a:stretch>
            <a:fillRect/>
          </a:stretch>
        </p:blipFill>
        <p:spPr>
          <a:xfrm>
            <a:off x="5234975" y="3309650"/>
            <a:ext cx="2781300" cy="552450"/>
          </a:xfrm>
          <a:prstGeom prst="rect">
            <a:avLst/>
          </a:prstGeom>
          <a:noFill/>
          <a:ln>
            <a:noFill/>
          </a:ln>
        </p:spPr>
      </p:pic>
      <p:sp>
        <p:nvSpPr>
          <p:cNvPr id="576" name="Google Shape;576;p68"/>
          <p:cNvSpPr txBox="1"/>
          <p:nvPr/>
        </p:nvSpPr>
        <p:spPr>
          <a:xfrm>
            <a:off x="4725725" y="2858050"/>
            <a:ext cx="4066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1600">
                <a:solidFill>
                  <a:srgbClr val="FF0000"/>
                </a:solidFill>
                <a:latin typeface="Crimson Text"/>
                <a:ea typeface="Crimson Text"/>
                <a:cs typeface="Crimson Text"/>
                <a:sym typeface="Crimson Text"/>
              </a:rPr>
              <a:t>To run Pylint on your code it is as simple as </a:t>
            </a:r>
            <a:endParaRPr b="1">
              <a:solidFill>
                <a:srgbClr val="FF0000"/>
              </a:solidFill>
            </a:endParaRPr>
          </a:p>
        </p:txBody>
      </p:sp>
      <p:sp>
        <p:nvSpPr>
          <p:cNvPr id="577" name="Google Shape;577;p68"/>
          <p:cNvSpPr txBox="1"/>
          <p:nvPr/>
        </p:nvSpPr>
        <p:spPr>
          <a:xfrm>
            <a:off x="4733925" y="1294138"/>
            <a:ext cx="41412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600">
                <a:solidFill>
                  <a:schemeClr val="dk1"/>
                </a:solidFill>
                <a:latin typeface="Crimson Text"/>
                <a:ea typeface="Crimson Text"/>
                <a:cs typeface="Crimson Text"/>
                <a:sym typeface="Crimson Text"/>
              </a:rPr>
              <a:t>It will identify Errors in Syntax, undefined variables, useless imports, highligh duplicated code, etc… It will check the code against PEP8 and verify all the coding standards that  we just discussed.</a:t>
            </a:r>
            <a:endParaRPr>
              <a:solidFill>
                <a:schemeClr val="dk1"/>
              </a:solidFill>
            </a:endParaRPr>
          </a:p>
        </p:txBody>
      </p:sp>
      <p:sp>
        <p:nvSpPr>
          <p:cNvPr id="578" name="Google Shape;578;p68"/>
          <p:cNvSpPr txBox="1"/>
          <p:nvPr/>
        </p:nvSpPr>
        <p:spPr>
          <a:xfrm>
            <a:off x="943650" y="4037700"/>
            <a:ext cx="7146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Zen Challenge #6: Take the last code, apply pylint and clean it up!</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9"/>
          <p:cNvSpPr txBox="1"/>
          <p:nvPr>
            <p:ph type="title"/>
          </p:nvPr>
        </p:nvSpPr>
        <p:spPr>
          <a:xfrm>
            <a:off x="436650" y="202350"/>
            <a:ext cx="8160900" cy="64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Zen of Python: Don’t want to remember all this?</a:t>
            </a:r>
            <a:endParaRPr/>
          </a:p>
        </p:txBody>
      </p:sp>
      <p:sp>
        <p:nvSpPr>
          <p:cNvPr id="584" name="Google Shape;584;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85" name="Google Shape;585;p69"/>
          <p:cNvPicPr preferRelativeResize="0"/>
          <p:nvPr/>
        </p:nvPicPr>
        <p:blipFill>
          <a:blip r:embed="rId3">
            <a:alphaModFix/>
          </a:blip>
          <a:stretch>
            <a:fillRect/>
          </a:stretch>
        </p:blipFill>
        <p:spPr>
          <a:xfrm>
            <a:off x="436650" y="2023788"/>
            <a:ext cx="3358399" cy="1522275"/>
          </a:xfrm>
          <a:prstGeom prst="rect">
            <a:avLst/>
          </a:prstGeom>
          <a:noFill/>
          <a:ln>
            <a:noFill/>
          </a:ln>
        </p:spPr>
      </p:pic>
      <p:sp>
        <p:nvSpPr>
          <p:cNvPr id="586" name="Google Shape;586;p69"/>
          <p:cNvSpPr txBox="1"/>
          <p:nvPr/>
        </p:nvSpPr>
        <p:spPr>
          <a:xfrm>
            <a:off x="4299450" y="1747253"/>
            <a:ext cx="4437300" cy="256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dk1"/>
                </a:solidFill>
                <a:latin typeface="Crimson Text"/>
                <a:ea typeface="Crimson Text"/>
                <a:cs typeface="Crimson Text"/>
                <a:sym typeface="Crimson Text"/>
              </a:rPr>
              <a:t>To finish:</a:t>
            </a:r>
            <a:endParaRPr sz="1600">
              <a:solidFill>
                <a:schemeClr val="dk1"/>
              </a:solidFill>
              <a:latin typeface="Crimson Text"/>
              <a:ea typeface="Crimson Text"/>
              <a:cs typeface="Crimson Text"/>
              <a:sym typeface="Crimson Text"/>
            </a:endParaRPr>
          </a:p>
          <a:p>
            <a:pPr indent="-330200" lvl="0" marL="457200" rtl="0" algn="l">
              <a:lnSpc>
                <a:spcPct val="115000"/>
              </a:lnSpc>
              <a:spcBef>
                <a:spcPts val="120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It is possible to tune Pylint with a configuration file</a:t>
            </a:r>
            <a:endParaRPr sz="1600">
              <a:solidFill>
                <a:schemeClr val="dk1"/>
              </a:solidFill>
              <a:latin typeface="Crimson Text"/>
              <a:ea typeface="Crimson Text"/>
              <a:cs typeface="Crimson Text"/>
              <a:sym typeface="Crimson Text"/>
            </a:endParaRPr>
          </a:p>
          <a:p>
            <a:pPr indent="-330200" lvl="0" marL="457200" rtl="0" algn="l">
              <a:lnSpc>
                <a:spcPct val="115000"/>
              </a:lnSpc>
              <a:spcBef>
                <a:spcPts val="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Many Integrated Development Environment support Pylint integration.→ You can see linting results directly as you write the code.</a:t>
            </a:r>
            <a:endParaRPr sz="1600">
              <a:solidFill>
                <a:schemeClr val="dk1"/>
              </a:solidFill>
              <a:latin typeface="Crimson Text"/>
              <a:ea typeface="Crimson Text"/>
              <a:cs typeface="Crimson Text"/>
              <a:sym typeface="Crimson Text"/>
            </a:endParaRPr>
          </a:p>
          <a:p>
            <a:pPr indent="-330200" lvl="0" marL="457200" rtl="0" algn="l">
              <a:lnSpc>
                <a:spcPct val="115000"/>
              </a:lnSpc>
              <a:spcBef>
                <a:spcPts val="0"/>
              </a:spcBef>
              <a:spcAft>
                <a:spcPts val="0"/>
              </a:spcAft>
              <a:buClr>
                <a:schemeClr val="dk1"/>
              </a:buClr>
              <a:buSzPts val="1600"/>
              <a:buFont typeface="Crimson Text"/>
              <a:buChar char="-"/>
            </a:pPr>
            <a:r>
              <a:rPr lang="en-GB" sz="1600">
                <a:solidFill>
                  <a:schemeClr val="dk1"/>
                </a:solidFill>
                <a:latin typeface="Crimson Text"/>
                <a:ea typeface="Crimson Text"/>
                <a:cs typeface="Crimson Text"/>
                <a:sym typeface="Crimson Text"/>
              </a:rPr>
              <a:t>Github actions can be used to check the code automatically.</a:t>
            </a:r>
            <a:endParaRPr sz="1600">
              <a:solidFill>
                <a:schemeClr val="dk1"/>
              </a:solidFill>
              <a:latin typeface="Crimson Text"/>
              <a:ea typeface="Crimson Text"/>
              <a:cs typeface="Crimson Text"/>
              <a:sym typeface="Crimson Tex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0"/>
          <p:cNvSpPr txBox="1"/>
          <p:nvPr>
            <p:ph idx="2" type="title"/>
          </p:nvPr>
        </p:nvSpPr>
        <p:spPr>
          <a:xfrm>
            <a:off x="311700" y="24015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Coding Principles</a:t>
            </a:r>
            <a:endParaRPr/>
          </a:p>
        </p:txBody>
      </p:sp>
      <p:sp>
        <p:nvSpPr>
          <p:cNvPr id="592" name="Google Shape;592;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1"/>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are coding principles?</a:t>
            </a:r>
            <a:endParaRPr/>
          </a:p>
        </p:txBody>
      </p:sp>
      <p:sp>
        <p:nvSpPr>
          <p:cNvPr id="598" name="Google Shape;59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99" name="Google Shape;599;p71"/>
          <p:cNvSpPr txBox="1"/>
          <p:nvPr/>
        </p:nvSpPr>
        <p:spPr>
          <a:xfrm>
            <a:off x="493175" y="1430725"/>
            <a:ext cx="35922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C</a:t>
            </a:r>
            <a:r>
              <a:rPr lang="en-GB" sz="1800"/>
              <a:t>oding principles are </a:t>
            </a:r>
            <a:r>
              <a:rPr b="1" i="1" lang="en-GB" sz="1800" u="sng"/>
              <a:t>guidelines and best practices</a:t>
            </a:r>
            <a:r>
              <a:rPr lang="en-GB" sz="1800"/>
              <a:t> that anybody writing code should follow to write clean, maintainable, and efficient code.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These principles </a:t>
            </a:r>
            <a:r>
              <a:rPr b="1" i="1" lang="en-GB" sz="1800" u="sng"/>
              <a:t>enhance the quality of code and ensure it is readable, reusable, and less prone to errors. </a:t>
            </a:r>
            <a:endParaRPr b="1" i="1" sz="1800" u="sng"/>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2"/>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are coding principles?</a:t>
            </a:r>
            <a:endParaRPr/>
          </a:p>
        </p:txBody>
      </p:sp>
      <p:sp>
        <p:nvSpPr>
          <p:cNvPr id="605" name="Google Shape;60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06" name="Google Shape;606;p72"/>
          <p:cNvSpPr txBox="1"/>
          <p:nvPr/>
        </p:nvSpPr>
        <p:spPr>
          <a:xfrm>
            <a:off x="473225" y="1430725"/>
            <a:ext cx="35922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Coding principles are </a:t>
            </a:r>
            <a:r>
              <a:rPr b="1" i="1" lang="en-GB" sz="1800" u="sng"/>
              <a:t>guidelines and best practices</a:t>
            </a:r>
            <a:r>
              <a:rPr lang="en-GB" sz="1800"/>
              <a:t> that anybody writing code should follow to write clean, maintainable, and efficient code.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These principles </a:t>
            </a:r>
            <a:r>
              <a:rPr b="1" i="1" lang="en-GB" sz="1800" u="sng"/>
              <a:t>enhance the quality of code and ensure it is readable, reusable, and less prone to errors. </a:t>
            </a:r>
            <a:endParaRPr b="1" i="1" sz="1800" u="sng"/>
          </a:p>
        </p:txBody>
      </p:sp>
      <p:sp>
        <p:nvSpPr>
          <p:cNvPr id="607" name="Google Shape;607;p72"/>
          <p:cNvSpPr txBox="1"/>
          <p:nvPr/>
        </p:nvSpPr>
        <p:spPr>
          <a:xfrm>
            <a:off x="5097050" y="1346200"/>
            <a:ext cx="35922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They are all easy to understand and to remember. And they are quite </a:t>
            </a:r>
            <a:r>
              <a:rPr i="1" lang="en-GB" sz="1800" u="sng"/>
              <a:t>obvious!</a:t>
            </a:r>
            <a:endParaRPr i="1" sz="1800" u="sng"/>
          </a:p>
          <a:p>
            <a:pPr indent="0" lvl="0" marL="0" rtl="0" algn="l">
              <a:spcBef>
                <a:spcPts val="0"/>
              </a:spcBef>
              <a:spcAft>
                <a:spcPts val="0"/>
              </a:spcAft>
              <a:buNone/>
            </a:pPr>
            <a:r>
              <a:t/>
            </a:r>
            <a:endParaRPr sz="1800"/>
          </a:p>
          <a:p>
            <a:pPr indent="0" lvl="0" marL="0" rtl="0" algn="l">
              <a:spcBef>
                <a:spcPts val="0"/>
              </a:spcBef>
              <a:spcAft>
                <a:spcPts val="0"/>
              </a:spcAft>
              <a:buNone/>
            </a:pPr>
            <a:r>
              <a:rPr lang="en-GB" sz="1800"/>
              <a:t>Today we will have a look at a few of them:</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YAGNI</a:t>
            </a:r>
            <a:endParaRPr sz="1800"/>
          </a:p>
          <a:p>
            <a:pPr indent="-342900" lvl="0" marL="457200" rtl="0" algn="l">
              <a:spcBef>
                <a:spcPts val="0"/>
              </a:spcBef>
              <a:spcAft>
                <a:spcPts val="0"/>
              </a:spcAft>
              <a:buSzPts val="1800"/>
              <a:buChar char="-"/>
            </a:pPr>
            <a:r>
              <a:rPr lang="en-GB" sz="1800"/>
              <a:t>KISS and Curly’s Law</a:t>
            </a:r>
            <a:endParaRPr sz="1800"/>
          </a:p>
          <a:p>
            <a:pPr indent="-342900" lvl="0" marL="457200" rtl="0" algn="l">
              <a:spcBef>
                <a:spcPts val="0"/>
              </a:spcBef>
              <a:spcAft>
                <a:spcPts val="0"/>
              </a:spcAft>
              <a:buSzPts val="1800"/>
              <a:buChar char="-"/>
            </a:pPr>
            <a:r>
              <a:rPr lang="en-GB" sz="1800"/>
              <a:t>DRY and the rule of three</a:t>
            </a:r>
            <a:endParaRPr sz="1800"/>
          </a:p>
          <a:p>
            <a:pPr indent="-342900" lvl="0" marL="457200" rtl="0" algn="l">
              <a:spcBef>
                <a:spcPts val="0"/>
              </a:spcBef>
              <a:spcAft>
                <a:spcPts val="0"/>
              </a:spcAft>
              <a:buSzPts val="1800"/>
              <a:buChar char="-"/>
            </a:pPr>
            <a:r>
              <a:rPr lang="en-GB" sz="1800"/>
              <a:t>POLA</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13" name="Google Shape;613;p73"/>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YAGNI: You aren’t gonna need it</a:t>
            </a:r>
            <a:endParaRPr/>
          </a:p>
        </p:txBody>
      </p:sp>
      <p:pic>
        <p:nvPicPr>
          <p:cNvPr descr="xkcd.com" id="614" name="Google Shape;614;p73"/>
          <p:cNvPicPr preferRelativeResize="0"/>
          <p:nvPr/>
        </p:nvPicPr>
        <p:blipFill>
          <a:blip r:embed="rId3">
            <a:alphaModFix/>
          </a:blip>
          <a:stretch>
            <a:fillRect/>
          </a:stretch>
        </p:blipFill>
        <p:spPr>
          <a:xfrm>
            <a:off x="352650" y="2099025"/>
            <a:ext cx="3932474" cy="1712275"/>
          </a:xfrm>
          <a:prstGeom prst="rect">
            <a:avLst/>
          </a:prstGeom>
          <a:noFill/>
          <a:ln>
            <a:noFill/>
          </a:ln>
        </p:spPr>
      </p:pic>
      <p:sp>
        <p:nvSpPr>
          <p:cNvPr id="615" name="Google Shape;615;p73"/>
          <p:cNvSpPr txBox="1"/>
          <p:nvPr/>
        </p:nvSpPr>
        <p:spPr>
          <a:xfrm>
            <a:off x="4844200" y="1585750"/>
            <a:ext cx="3932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YAGNI</a:t>
            </a:r>
            <a:r>
              <a:rPr lang="en-GB" sz="1800"/>
              <a:t> encourages you to build ONLY </a:t>
            </a:r>
            <a:r>
              <a:rPr lang="en-GB" sz="1800"/>
              <a:t>what</a:t>
            </a:r>
            <a:r>
              <a:rPr lang="en-GB" sz="1800"/>
              <a:t> you need RIGHT NOW.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 Do not add features for </a:t>
            </a:r>
            <a:r>
              <a:rPr lang="en-GB" sz="1800"/>
              <a:t>hypothetical</a:t>
            </a:r>
            <a:r>
              <a:rPr lang="en-GB" sz="1800"/>
              <a:t> future needs.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 Coming from Agile programming, it aims to reduce wasting time and </a:t>
            </a:r>
            <a:r>
              <a:rPr lang="en-GB" sz="1800"/>
              <a:t>resources</a:t>
            </a:r>
            <a:r>
              <a:rPr lang="en-GB" sz="1800"/>
              <a:t> on </a:t>
            </a:r>
            <a:r>
              <a:rPr lang="en-GB" sz="1800"/>
              <a:t>unnecessary</a:t>
            </a:r>
            <a:r>
              <a:rPr lang="en-GB" sz="1800"/>
              <a:t> code.</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21" name="Google Shape;621;p74"/>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YAGNI: You aren’t gonna need it</a:t>
            </a:r>
            <a:endParaRPr/>
          </a:p>
        </p:txBody>
      </p:sp>
      <p:pic>
        <p:nvPicPr>
          <p:cNvPr descr="xkcd.com" id="622" name="Google Shape;622;p74"/>
          <p:cNvPicPr preferRelativeResize="0"/>
          <p:nvPr/>
        </p:nvPicPr>
        <p:blipFill>
          <a:blip r:embed="rId3">
            <a:alphaModFix/>
          </a:blip>
          <a:stretch>
            <a:fillRect/>
          </a:stretch>
        </p:blipFill>
        <p:spPr>
          <a:xfrm>
            <a:off x="352650" y="2099025"/>
            <a:ext cx="3932474" cy="1712275"/>
          </a:xfrm>
          <a:prstGeom prst="rect">
            <a:avLst/>
          </a:prstGeom>
          <a:noFill/>
          <a:ln>
            <a:noFill/>
          </a:ln>
        </p:spPr>
      </p:pic>
      <p:sp>
        <p:nvSpPr>
          <p:cNvPr id="623" name="Google Shape;623;p74"/>
          <p:cNvSpPr txBox="1"/>
          <p:nvPr/>
        </p:nvSpPr>
        <p:spPr>
          <a:xfrm>
            <a:off x="4917375" y="1200463"/>
            <a:ext cx="3932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Why?</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i="1" lang="en-GB" sz="1800" u="sng"/>
              <a:t>Simplicity:</a:t>
            </a:r>
            <a:r>
              <a:rPr lang="en-GB" sz="1800"/>
              <a:t> Unnecessary code introduce </a:t>
            </a:r>
            <a:r>
              <a:rPr lang="en-GB" sz="1800"/>
              <a:t>complexity</a:t>
            </a:r>
            <a:r>
              <a:rPr lang="en-GB" sz="1800"/>
              <a:t> and is harder to read (Why is this implemented???)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i="1" lang="en-GB" sz="1800" u="sng"/>
              <a:t>Saving time:</a:t>
            </a:r>
            <a:r>
              <a:rPr lang="en-GB" sz="1800"/>
              <a:t> </a:t>
            </a:r>
            <a:r>
              <a:rPr lang="en-GB" sz="1800"/>
              <a:t>Unnecessary code takes time to write!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i="1" lang="en-GB" sz="1800" u="sng"/>
              <a:t>Flexibility</a:t>
            </a:r>
            <a:r>
              <a:rPr i="1" lang="en-GB" sz="1800" u="sng"/>
              <a:t>:</a:t>
            </a:r>
            <a:r>
              <a:rPr lang="en-GB" sz="1800"/>
              <a:t> If you write JUST what is needed it is </a:t>
            </a:r>
            <a:r>
              <a:rPr lang="en-GB" sz="1800"/>
              <a:t>easier</a:t>
            </a:r>
            <a:r>
              <a:rPr lang="en-GB" sz="1800"/>
              <a:t> to implement changes</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29" name="Google Shape;629;p75"/>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YAGNI: You aren’t gonna need it</a:t>
            </a:r>
            <a:endParaRPr/>
          </a:p>
        </p:txBody>
      </p:sp>
      <p:sp>
        <p:nvSpPr>
          <p:cNvPr id="630" name="Google Shape;630;p75"/>
          <p:cNvSpPr txBox="1"/>
          <p:nvPr/>
        </p:nvSpPr>
        <p:spPr>
          <a:xfrm>
            <a:off x="479175" y="1346838"/>
            <a:ext cx="3932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An example:</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GB" sz="1800"/>
              <a:t>The instruction here are to create a simple function that </a:t>
            </a:r>
            <a:r>
              <a:rPr lang="en-GB" sz="1800"/>
              <a:t>implements</a:t>
            </a:r>
            <a:r>
              <a:rPr lang="en-GB" sz="1800"/>
              <a:t> a percentage discount price.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 Look at the implementation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What can you say about it with respect to the YAGNI principle?</a:t>
            </a:r>
            <a:endParaRPr sz="1800"/>
          </a:p>
        </p:txBody>
      </p:sp>
      <p:pic>
        <p:nvPicPr>
          <p:cNvPr id="631" name="Google Shape;631;p75"/>
          <p:cNvPicPr preferRelativeResize="0"/>
          <p:nvPr/>
        </p:nvPicPr>
        <p:blipFill>
          <a:blip r:embed="rId3">
            <a:alphaModFix/>
          </a:blip>
          <a:stretch>
            <a:fillRect/>
          </a:stretch>
        </p:blipFill>
        <p:spPr>
          <a:xfrm>
            <a:off x="5049700" y="1012850"/>
            <a:ext cx="3862532" cy="385735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37" name="Google Shape;637;p76"/>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YAGNI: You aren’t gonna need it</a:t>
            </a:r>
            <a:endParaRPr/>
          </a:p>
        </p:txBody>
      </p:sp>
      <p:sp>
        <p:nvSpPr>
          <p:cNvPr id="638" name="Google Shape;638;p76"/>
          <p:cNvSpPr txBox="1"/>
          <p:nvPr/>
        </p:nvSpPr>
        <p:spPr>
          <a:xfrm>
            <a:off x="311550" y="1273675"/>
            <a:ext cx="2849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An example:</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GB" sz="1800"/>
              <a:t>The instructions here are to create a simple function that implements a percentage discount price.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Here is a better version following the YAGNI principle:</a:t>
            </a:r>
            <a:endParaRPr sz="1800"/>
          </a:p>
        </p:txBody>
      </p:sp>
      <p:pic>
        <p:nvPicPr>
          <p:cNvPr id="639" name="Google Shape;639;p76"/>
          <p:cNvPicPr preferRelativeResize="0"/>
          <p:nvPr/>
        </p:nvPicPr>
        <p:blipFill>
          <a:blip r:embed="rId3">
            <a:alphaModFix/>
          </a:blip>
          <a:stretch>
            <a:fillRect/>
          </a:stretch>
        </p:blipFill>
        <p:spPr>
          <a:xfrm>
            <a:off x="3411550" y="1806000"/>
            <a:ext cx="5545899" cy="2332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45" name="Google Shape;645;p77"/>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YAGNI: You aren’t gonna need it</a:t>
            </a:r>
            <a:endParaRPr/>
          </a:p>
        </p:txBody>
      </p:sp>
      <p:sp>
        <p:nvSpPr>
          <p:cNvPr id="646" name="Google Shape;646;p77"/>
          <p:cNvSpPr txBox="1"/>
          <p:nvPr/>
        </p:nvSpPr>
        <p:spPr>
          <a:xfrm>
            <a:off x="5116875" y="685375"/>
            <a:ext cx="383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Principle challenge #1</a:t>
            </a:r>
            <a:endParaRPr sz="2400">
              <a:solidFill>
                <a:schemeClr val="dk1"/>
              </a:solidFill>
              <a:latin typeface="Source Sans Pro"/>
              <a:ea typeface="Source Sans Pro"/>
              <a:cs typeface="Source Sans Pro"/>
              <a:sym typeface="Source Sans Pro"/>
            </a:endParaRPr>
          </a:p>
        </p:txBody>
      </p:sp>
      <p:pic>
        <p:nvPicPr>
          <p:cNvPr id="647" name="Google Shape;647;p77"/>
          <p:cNvPicPr preferRelativeResize="0"/>
          <p:nvPr/>
        </p:nvPicPr>
        <p:blipFill>
          <a:blip r:embed="rId3">
            <a:alphaModFix/>
          </a:blip>
          <a:stretch>
            <a:fillRect/>
          </a:stretch>
        </p:blipFill>
        <p:spPr>
          <a:xfrm>
            <a:off x="1163900" y="2446625"/>
            <a:ext cx="6816200" cy="2353700"/>
          </a:xfrm>
          <a:prstGeom prst="rect">
            <a:avLst/>
          </a:prstGeom>
          <a:noFill/>
          <a:ln>
            <a:noFill/>
          </a:ln>
        </p:spPr>
      </p:pic>
      <p:sp>
        <p:nvSpPr>
          <p:cNvPr id="648" name="Google Shape;648;p77"/>
          <p:cNvSpPr txBox="1"/>
          <p:nvPr/>
        </p:nvSpPr>
        <p:spPr>
          <a:xfrm>
            <a:off x="664200" y="1067725"/>
            <a:ext cx="8160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t>Context:</a:t>
            </a:r>
            <a:r>
              <a:rPr lang="en-GB" sz="12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You’re working on a feature to calculate the final price of items in a shopping cart. Right now, the only two </a:t>
            </a:r>
            <a:r>
              <a:rPr lang="en-GB" sz="1200"/>
              <a:t>requirements</a:t>
            </a:r>
            <a:r>
              <a:rPr lang="en-GB" sz="1200"/>
              <a:t> are </a:t>
            </a:r>
            <a:endParaRPr sz="1200"/>
          </a:p>
          <a:p>
            <a:pPr indent="-304800" lvl="0" marL="457200" rtl="0" algn="l">
              <a:spcBef>
                <a:spcPts val="0"/>
              </a:spcBef>
              <a:spcAft>
                <a:spcPts val="0"/>
              </a:spcAft>
              <a:buSzPts val="1200"/>
              <a:buChar char="-"/>
            </a:pPr>
            <a:r>
              <a:rPr lang="en-GB" sz="1200"/>
              <a:t>(1) to apply a fixed 10% discount to the total cart price </a:t>
            </a:r>
            <a:endParaRPr sz="1200"/>
          </a:p>
          <a:p>
            <a:pPr indent="-304800" lvl="0" marL="457200" rtl="0" algn="l">
              <a:spcBef>
                <a:spcPts val="0"/>
              </a:spcBef>
              <a:spcAft>
                <a:spcPts val="0"/>
              </a:spcAft>
              <a:buSzPts val="1200"/>
              <a:buChar char="-"/>
            </a:pPr>
            <a:r>
              <a:rPr lang="en-GB" sz="1200"/>
              <a:t>(2) return the final price with a $ sign in front of the total price (e.g. $42.2).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311700" y="176100"/>
            <a:ext cx="81606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Reminders: The FAIR principles</a:t>
            </a:r>
            <a:endParaRPr/>
          </a:p>
        </p:txBody>
      </p:sp>
      <p:sp>
        <p:nvSpPr>
          <p:cNvPr id="97" name="Google Shape;9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8" name="Google Shape;98;p15"/>
          <p:cNvSpPr txBox="1"/>
          <p:nvPr/>
        </p:nvSpPr>
        <p:spPr>
          <a:xfrm>
            <a:off x="5589400" y="1501850"/>
            <a:ext cx="3227700" cy="28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Calibri"/>
                <a:ea typeface="Calibri"/>
                <a:cs typeface="Calibri"/>
                <a:sym typeface="Calibri"/>
              </a:rPr>
              <a:t>Software is an essential part of research</a:t>
            </a:r>
            <a:endParaRPr sz="2400">
              <a:solidFill>
                <a:schemeClr val="dk1"/>
              </a:solidFill>
              <a:latin typeface="Calibri"/>
              <a:ea typeface="Calibri"/>
              <a:cs typeface="Calibri"/>
              <a:sym typeface="Calibri"/>
            </a:endParaRPr>
          </a:p>
          <a:p>
            <a:pPr indent="0" lvl="0" marL="0" rtl="0" algn="l">
              <a:spcBef>
                <a:spcPts val="1000"/>
              </a:spcBef>
              <a:spcAft>
                <a:spcPts val="1000"/>
              </a:spcAft>
              <a:buNone/>
            </a:pPr>
            <a:r>
              <a:rPr lang="en-GB" sz="2400">
                <a:solidFill>
                  <a:schemeClr val="dk1"/>
                </a:solidFill>
                <a:latin typeface="Calibri"/>
                <a:ea typeface="Calibri"/>
                <a:cs typeface="Calibri"/>
                <a:sym typeface="Calibri"/>
              </a:rPr>
              <a:t>Sharing this important aspect of the research process with others is </a:t>
            </a:r>
            <a:r>
              <a:rPr i="1" lang="en-GB" sz="2400">
                <a:solidFill>
                  <a:srgbClr val="FF0000"/>
                </a:solidFill>
                <a:latin typeface="Calibri"/>
                <a:ea typeface="Calibri"/>
                <a:cs typeface="Calibri"/>
                <a:sym typeface="Calibri"/>
              </a:rPr>
              <a:t>vital</a:t>
            </a:r>
            <a:r>
              <a:rPr lang="en-GB" sz="2400">
                <a:solidFill>
                  <a:schemeClr val="dk1"/>
                </a:solidFill>
                <a:latin typeface="Calibri"/>
                <a:ea typeface="Calibri"/>
                <a:cs typeface="Calibri"/>
                <a:sym typeface="Calibri"/>
              </a:rPr>
              <a:t> for </a:t>
            </a:r>
            <a:r>
              <a:rPr b="1" lang="en-GB" sz="2400">
                <a:solidFill>
                  <a:schemeClr val="dk1"/>
                </a:solidFill>
                <a:latin typeface="Calibri"/>
                <a:ea typeface="Calibri"/>
                <a:cs typeface="Calibri"/>
                <a:sym typeface="Calibri"/>
              </a:rPr>
              <a:t>reproducible</a:t>
            </a:r>
            <a:r>
              <a:rPr lang="en-GB" sz="2400">
                <a:solidFill>
                  <a:schemeClr val="dk1"/>
                </a:solidFill>
                <a:latin typeface="Calibri"/>
                <a:ea typeface="Calibri"/>
                <a:cs typeface="Calibri"/>
                <a:sym typeface="Calibri"/>
              </a:rPr>
              <a:t> and </a:t>
            </a:r>
            <a:r>
              <a:rPr b="1" lang="en-GB" sz="2400">
                <a:solidFill>
                  <a:schemeClr val="dk1"/>
                </a:solidFill>
                <a:latin typeface="Calibri"/>
                <a:ea typeface="Calibri"/>
                <a:cs typeface="Calibri"/>
                <a:sym typeface="Calibri"/>
              </a:rPr>
              <a:t>open research</a:t>
            </a:r>
            <a:endParaRPr b="1" sz="2400">
              <a:solidFill>
                <a:schemeClr val="dk1"/>
              </a:solidFill>
              <a:latin typeface="Calibri"/>
              <a:ea typeface="Calibri"/>
              <a:cs typeface="Calibri"/>
              <a:sym typeface="Calibri"/>
            </a:endParaRPr>
          </a:p>
        </p:txBody>
      </p:sp>
      <p:pic>
        <p:nvPicPr>
          <p:cNvPr id="99" name="Google Shape;99;p15"/>
          <p:cNvPicPr preferRelativeResize="0"/>
          <p:nvPr/>
        </p:nvPicPr>
        <p:blipFill>
          <a:blip r:embed="rId3">
            <a:alphaModFix/>
          </a:blip>
          <a:stretch>
            <a:fillRect/>
          </a:stretch>
        </p:blipFill>
        <p:spPr>
          <a:xfrm>
            <a:off x="186575" y="1014075"/>
            <a:ext cx="5289451" cy="3738475"/>
          </a:xfrm>
          <a:prstGeom prst="rect">
            <a:avLst/>
          </a:prstGeom>
          <a:noFill/>
          <a:ln>
            <a:noFill/>
          </a:ln>
        </p:spPr>
      </p:pic>
      <p:sp>
        <p:nvSpPr>
          <p:cNvPr id="100" name="Google Shape;100;p15"/>
          <p:cNvSpPr txBox="1"/>
          <p:nvPr/>
        </p:nvSpPr>
        <p:spPr>
          <a:xfrm>
            <a:off x="158250" y="4629750"/>
            <a:ext cx="700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rgbClr val="363F49"/>
                </a:solidFill>
              </a:rPr>
              <a:t>Image by Scriberia for The Turing Way community, used under a CC-BY license https://zenodo.org/record/3332808</a:t>
            </a:r>
            <a:endParaRPr i="1" sz="1000">
              <a:solidFill>
                <a:srgbClr val="363F49"/>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8"/>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KISS and Curly’s law</a:t>
            </a:r>
            <a:endParaRPr/>
          </a:p>
        </p:txBody>
      </p:sp>
      <p:sp>
        <p:nvSpPr>
          <p:cNvPr id="654" name="Google Shape;654;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descr="nakealet's just keep it simple..gif (provided by Tenor)" id="655" name="Google Shape;655;p78"/>
          <p:cNvPicPr preferRelativeResize="0"/>
          <p:nvPr/>
        </p:nvPicPr>
        <p:blipFill>
          <a:blip r:embed="rId3">
            <a:alphaModFix/>
          </a:blip>
          <a:stretch>
            <a:fillRect/>
          </a:stretch>
        </p:blipFill>
        <p:spPr>
          <a:xfrm>
            <a:off x="584925" y="1718175"/>
            <a:ext cx="3429000" cy="2371725"/>
          </a:xfrm>
          <a:prstGeom prst="rect">
            <a:avLst/>
          </a:prstGeom>
          <a:noFill/>
          <a:ln>
            <a:noFill/>
          </a:ln>
        </p:spPr>
      </p:pic>
      <p:sp>
        <p:nvSpPr>
          <p:cNvPr id="656" name="Google Shape;656;p78"/>
          <p:cNvSpPr txBox="1"/>
          <p:nvPr/>
        </p:nvSpPr>
        <p:spPr>
          <a:xfrm>
            <a:off x="4697825" y="2257538"/>
            <a:ext cx="3932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KISS </a:t>
            </a:r>
            <a:r>
              <a:rPr lang="en-GB" sz="1800"/>
              <a:t>stands for ‘Keep it simple, stupid’. It exists to remind you that </a:t>
            </a:r>
            <a:r>
              <a:rPr i="1" lang="en-GB" sz="1800" u="sng"/>
              <a:t>writing simple code should be a primary goal</a:t>
            </a:r>
            <a:r>
              <a:rPr lang="en-GB" sz="1800"/>
              <a:t> in design.</a:t>
            </a: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9"/>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KISS and Curly’s law</a:t>
            </a:r>
            <a:endParaRPr/>
          </a:p>
        </p:txBody>
      </p:sp>
      <p:sp>
        <p:nvSpPr>
          <p:cNvPr id="662" name="Google Shape;662;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descr="nakealet's just keep it simple..gif (provided by Tenor)" id="663" name="Google Shape;663;p79"/>
          <p:cNvPicPr preferRelativeResize="0"/>
          <p:nvPr/>
        </p:nvPicPr>
        <p:blipFill>
          <a:blip r:embed="rId3">
            <a:alphaModFix/>
          </a:blip>
          <a:stretch>
            <a:fillRect/>
          </a:stretch>
        </p:blipFill>
        <p:spPr>
          <a:xfrm>
            <a:off x="584925" y="1718175"/>
            <a:ext cx="3429000" cy="2371725"/>
          </a:xfrm>
          <a:prstGeom prst="rect">
            <a:avLst/>
          </a:prstGeom>
          <a:noFill/>
          <a:ln>
            <a:noFill/>
          </a:ln>
        </p:spPr>
      </p:pic>
      <p:sp>
        <p:nvSpPr>
          <p:cNvPr id="664" name="Google Shape;664;p79"/>
          <p:cNvSpPr txBox="1"/>
          <p:nvPr/>
        </p:nvSpPr>
        <p:spPr>
          <a:xfrm>
            <a:off x="4411550" y="1518788"/>
            <a:ext cx="444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Why?</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GB" u="sng"/>
              <a:t>Reusability:</a:t>
            </a:r>
            <a:r>
              <a:rPr lang="en-GB"/>
              <a:t> Simple single-task function are easier to reuse.</a:t>
            </a:r>
            <a:endParaRPr/>
          </a:p>
          <a:p>
            <a:pPr indent="0" lvl="0" marL="0" rtl="0" algn="l">
              <a:spcBef>
                <a:spcPts val="0"/>
              </a:spcBef>
              <a:spcAft>
                <a:spcPts val="0"/>
              </a:spcAft>
              <a:buNone/>
            </a:pPr>
            <a:r>
              <a:t/>
            </a:r>
            <a:endParaRPr u="sng"/>
          </a:p>
          <a:p>
            <a:pPr indent="0" lvl="0" marL="0" rtl="0" algn="l">
              <a:spcBef>
                <a:spcPts val="0"/>
              </a:spcBef>
              <a:spcAft>
                <a:spcPts val="0"/>
              </a:spcAft>
              <a:buNone/>
            </a:pPr>
            <a:r>
              <a:rPr lang="en-GB" u="sng"/>
              <a:t>Bug fix:</a:t>
            </a:r>
            <a:r>
              <a:rPr lang="en-GB"/>
              <a:t> When you code is composed of simple function, potential issues are easier to localise.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t>Testing</a:t>
            </a:r>
            <a:r>
              <a:rPr lang="en-GB"/>
              <a:t>: Simple single-task function are easier to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t>Modularity:</a:t>
            </a:r>
            <a:r>
              <a:rPr lang="en-GB"/>
              <a:t> Code becomes more modular and organized.</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0"/>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KISS and Curly’s law</a:t>
            </a:r>
            <a:endParaRPr/>
          </a:p>
        </p:txBody>
      </p:sp>
      <p:sp>
        <p:nvSpPr>
          <p:cNvPr id="670" name="Google Shape;670;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71" name="Google Shape;671;p80"/>
          <p:cNvSpPr txBox="1"/>
          <p:nvPr/>
        </p:nvSpPr>
        <p:spPr>
          <a:xfrm>
            <a:off x="4271800" y="1977913"/>
            <a:ext cx="4444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Curly’s law</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This ‘law’ says that each function should </a:t>
            </a:r>
            <a:r>
              <a:rPr lang="en-GB" u="sng"/>
              <a:t>‘do one thing’</a:t>
            </a:r>
            <a:r>
              <a:rPr lang="en-GB"/>
              <a:t> and </a:t>
            </a:r>
            <a:r>
              <a:rPr lang="en-GB" u="sng"/>
              <a:t>‘do it well’</a:t>
            </a:r>
            <a:endParaRPr u="sng"/>
          </a:p>
          <a:p>
            <a:pPr indent="0" lvl="0" marL="0" rtl="0" algn="l">
              <a:spcBef>
                <a:spcPts val="0"/>
              </a:spcBef>
              <a:spcAft>
                <a:spcPts val="0"/>
              </a:spcAft>
              <a:buNone/>
            </a:pPr>
            <a:r>
              <a:t/>
            </a:r>
            <a:endParaRPr u="sng"/>
          </a:p>
          <a:p>
            <a:pPr indent="0" lvl="0" marL="0" rtl="0" algn="l">
              <a:spcBef>
                <a:spcPts val="0"/>
              </a:spcBef>
              <a:spcAft>
                <a:spcPts val="0"/>
              </a:spcAft>
              <a:buNone/>
            </a:pPr>
            <a:r>
              <a:rPr lang="en-GB"/>
              <a:t>→ If a function has multiple tasks, consider breaking it down</a:t>
            </a:r>
            <a:endParaRPr/>
          </a:p>
        </p:txBody>
      </p:sp>
      <p:pic>
        <p:nvPicPr>
          <p:cNvPr descr="Clean Code: Writing Functions or Methods | by Pabashani Herath | The  Startup | Medium" id="672" name="Google Shape;672;p80"/>
          <p:cNvPicPr preferRelativeResize="0"/>
          <p:nvPr/>
        </p:nvPicPr>
        <p:blipFill>
          <a:blip r:embed="rId3">
            <a:alphaModFix/>
          </a:blip>
          <a:stretch>
            <a:fillRect/>
          </a:stretch>
        </p:blipFill>
        <p:spPr>
          <a:xfrm>
            <a:off x="359325" y="1722650"/>
            <a:ext cx="3599776" cy="2146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1"/>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KISS and Curly’s law</a:t>
            </a:r>
            <a:endParaRPr/>
          </a:p>
        </p:txBody>
      </p:sp>
      <p:sp>
        <p:nvSpPr>
          <p:cNvPr id="678" name="Google Shape;678;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79" name="Google Shape;679;p81"/>
          <p:cNvPicPr preferRelativeResize="0"/>
          <p:nvPr/>
        </p:nvPicPr>
        <p:blipFill>
          <a:blip r:embed="rId3">
            <a:alphaModFix/>
          </a:blip>
          <a:stretch>
            <a:fillRect/>
          </a:stretch>
        </p:blipFill>
        <p:spPr>
          <a:xfrm>
            <a:off x="4104850" y="374075"/>
            <a:ext cx="4815049" cy="4609726"/>
          </a:xfrm>
          <a:prstGeom prst="rect">
            <a:avLst/>
          </a:prstGeom>
          <a:noFill/>
          <a:ln>
            <a:noFill/>
          </a:ln>
        </p:spPr>
      </p:pic>
      <p:sp>
        <p:nvSpPr>
          <p:cNvPr id="680" name="Google Shape;680;p81"/>
          <p:cNvSpPr txBox="1"/>
          <p:nvPr/>
        </p:nvSpPr>
        <p:spPr>
          <a:xfrm>
            <a:off x="485775" y="1986888"/>
            <a:ext cx="30000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600"/>
              <a:t>Let’s consider a function that compute the area of circles, rectangles and triangles → </a:t>
            </a:r>
            <a:endParaRPr sz="1600"/>
          </a:p>
          <a:p>
            <a:pPr indent="0" lvl="0" marL="0" rtl="0" algn="l">
              <a:lnSpc>
                <a:spcPct val="150000"/>
              </a:lnSpc>
              <a:spcBef>
                <a:spcPts val="1200"/>
              </a:spcBef>
              <a:spcAft>
                <a:spcPts val="0"/>
              </a:spcAft>
              <a:buNone/>
            </a:pPr>
            <a:r>
              <a:t/>
            </a:r>
            <a:endParaRPr sz="1600"/>
          </a:p>
          <a:p>
            <a:pPr indent="0" lvl="0" marL="0" rtl="0" algn="l">
              <a:lnSpc>
                <a:spcPct val="150000"/>
              </a:lnSpc>
              <a:spcBef>
                <a:spcPts val="1200"/>
              </a:spcBef>
              <a:spcAft>
                <a:spcPts val="1200"/>
              </a:spcAft>
              <a:buNone/>
            </a:pPr>
            <a:r>
              <a:rPr lang="en-GB" sz="1600"/>
              <a:t>What would you do to make this code more easy?</a:t>
            </a:r>
            <a:endParaRPr sz="1600"/>
          </a:p>
        </p:txBody>
      </p:sp>
      <p:sp>
        <p:nvSpPr>
          <p:cNvPr id="681" name="Google Shape;681;p81"/>
          <p:cNvSpPr txBox="1"/>
          <p:nvPr/>
        </p:nvSpPr>
        <p:spPr>
          <a:xfrm>
            <a:off x="279475" y="12775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An example:</a:t>
            </a:r>
            <a:endParaRPr b="1" sz="1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2"/>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KISS and Curly’s law</a:t>
            </a:r>
            <a:endParaRPr/>
          </a:p>
        </p:txBody>
      </p:sp>
      <p:sp>
        <p:nvSpPr>
          <p:cNvPr id="687" name="Google Shape;687;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88" name="Google Shape;688;p82"/>
          <p:cNvSpPr txBox="1"/>
          <p:nvPr/>
        </p:nvSpPr>
        <p:spPr>
          <a:xfrm>
            <a:off x="279475" y="12775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An example:</a:t>
            </a:r>
            <a:endParaRPr b="1" sz="1800"/>
          </a:p>
        </p:txBody>
      </p:sp>
      <p:pic>
        <p:nvPicPr>
          <p:cNvPr id="689" name="Google Shape;689;p82"/>
          <p:cNvPicPr preferRelativeResize="0"/>
          <p:nvPr/>
        </p:nvPicPr>
        <p:blipFill>
          <a:blip r:embed="rId3">
            <a:alphaModFix/>
          </a:blip>
          <a:stretch>
            <a:fillRect/>
          </a:stretch>
        </p:blipFill>
        <p:spPr>
          <a:xfrm>
            <a:off x="3738875" y="1277575"/>
            <a:ext cx="4922900" cy="3251825"/>
          </a:xfrm>
          <a:prstGeom prst="rect">
            <a:avLst/>
          </a:prstGeom>
          <a:noFill/>
          <a:ln>
            <a:noFill/>
          </a:ln>
        </p:spPr>
      </p:pic>
      <p:sp>
        <p:nvSpPr>
          <p:cNvPr id="690" name="Google Shape;690;p82"/>
          <p:cNvSpPr txBox="1"/>
          <p:nvPr/>
        </p:nvSpPr>
        <p:spPr>
          <a:xfrm>
            <a:off x="232875" y="229560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In that version, functions are specific and easy to understand and there is no </a:t>
            </a:r>
            <a:r>
              <a:rPr lang="en-GB" sz="1200"/>
              <a:t>unnecessary</a:t>
            </a:r>
            <a:r>
              <a:rPr lang="en-GB" sz="1200"/>
              <a:t> complexity in shape management. It is easier to maintain and extend.</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3"/>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KISS and Curly’s law</a:t>
            </a:r>
            <a:endParaRPr/>
          </a:p>
        </p:txBody>
      </p:sp>
      <p:sp>
        <p:nvSpPr>
          <p:cNvPr id="696" name="Google Shape;696;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97" name="Google Shape;697;p83"/>
          <p:cNvSpPr txBox="1"/>
          <p:nvPr/>
        </p:nvSpPr>
        <p:spPr>
          <a:xfrm>
            <a:off x="5675800" y="798500"/>
            <a:ext cx="320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Principle challenge #2</a:t>
            </a:r>
            <a:endParaRPr sz="2400">
              <a:solidFill>
                <a:schemeClr val="dk1"/>
              </a:solidFill>
              <a:latin typeface="Source Sans Pro"/>
              <a:ea typeface="Source Sans Pro"/>
              <a:cs typeface="Source Sans Pro"/>
              <a:sym typeface="Source Sans Pro"/>
            </a:endParaRPr>
          </a:p>
        </p:txBody>
      </p:sp>
      <p:pic>
        <p:nvPicPr>
          <p:cNvPr id="698" name="Google Shape;698;p83"/>
          <p:cNvPicPr preferRelativeResize="0"/>
          <p:nvPr/>
        </p:nvPicPr>
        <p:blipFill>
          <a:blip r:embed="rId3">
            <a:alphaModFix/>
          </a:blip>
          <a:stretch>
            <a:fillRect/>
          </a:stretch>
        </p:blipFill>
        <p:spPr>
          <a:xfrm>
            <a:off x="488424" y="1543413"/>
            <a:ext cx="8323500" cy="281586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4"/>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DRY and Rule of Three</a:t>
            </a:r>
            <a:endParaRPr/>
          </a:p>
        </p:txBody>
      </p:sp>
      <p:sp>
        <p:nvSpPr>
          <p:cNvPr id="704" name="Google Shape;704;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05" name="Google Shape;705;p84"/>
          <p:cNvSpPr txBox="1"/>
          <p:nvPr/>
        </p:nvSpPr>
        <p:spPr>
          <a:xfrm>
            <a:off x="4851825" y="2403825"/>
            <a:ext cx="3932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DRY </a:t>
            </a:r>
            <a:r>
              <a:rPr lang="en-GB" sz="1800"/>
              <a:t>stands for ‘Don’t repeat yourself’. It encourages you to minimize duplication by </a:t>
            </a:r>
            <a:r>
              <a:rPr lang="en-GB" sz="1800" u="sng"/>
              <a:t>refactoring similar code patterns.</a:t>
            </a:r>
            <a:endParaRPr sz="1800"/>
          </a:p>
        </p:txBody>
      </p:sp>
      <p:pic>
        <p:nvPicPr>
          <p:cNvPr descr="7 Software Development Principles ..." id="706" name="Google Shape;706;p84"/>
          <p:cNvPicPr preferRelativeResize="0"/>
          <p:nvPr/>
        </p:nvPicPr>
        <p:blipFill>
          <a:blip r:embed="rId3">
            <a:alphaModFix/>
          </a:blip>
          <a:stretch>
            <a:fillRect/>
          </a:stretch>
        </p:blipFill>
        <p:spPr>
          <a:xfrm>
            <a:off x="550450" y="1827250"/>
            <a:ext cx="3871300" cy="2140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5"/>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DRY and Rule of Three</a:t>
            </a:r>
            <a:endParaRPr/>
          </a:p>
        </p:txBody>
      </p:sp>
      <p:sp>
        <p:nvSpPr>
          <p:cNvPr id="712" name="Google Shape;712;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13" name="Google Shape;713;p85"/>
          <p:cNvSpPr txBox="1"/>
          <p:nvPr/>
        </p:nvSpPr>
        <p:spPr>
          <a:xfrm>
            <a:off x="4760100" y="1113650"/>
            <a:ext cx="41769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Why?</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i="1" lang="en-GB" sz="1800" u="sng"/>
              <a:t>Improves Readability</a:t>
            </a:r>
            <a:r>
              <a:rPr lang="en-GB" sz="1800"/>
              <a:t>: Code is clearer when it's not cluttered with repeated part.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i="1" lang="en-GB" sz="1800" u="sng"/>
              <a:t>Reduces Bugs</a:t>
            </a:r>
            <a:r>
              <a:rPr lang="en-GB" sz="1800"/>
              <a:t>: If you need to make changes, you only do it in one place, reducing the chance of errors.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i="1" lang="en-GB" sz="1800" u="sng"/>
              <a:t>Saves Time</a:t>
            </a:r>
            <a:r>
              <a:rPr lang="en-GB" sz="1800"/>
              <a:t>: Updating and testing code is faster when code is organized with minimal duplication.</a:t>
            </a:r>
            <a:endParaRPr sz="1800"/>
          </a:p>
        </p:txBody>
      </p:sp>
      <p:pic>
        <p:nvPicPr>
          <p:cNvPr descr="7 Software Development Principles ..." id="714" name="Google Shape;714;p85"/>
          <p:cNvPicPr preferRelativeResize="0"/>
          <p:nvPr/>
        </p:nvPicPr>
        <p:blipFill>
          <a:blip r:embed="rId3">
            <a:alphaModFix/>
          </a:blip>
          <a:stretch>
            <a:fillRect/>
          </a:stretch>
        </p:blipFill>
        <p:spPr>
          <a:xfrm>
            <a:off x="550450" y="1827250"/>
            <a:ext cx="3871300" cy="21407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6"/>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DRY and Rule of Three</a:t>
            </a:r>
            <a:endParaRPr/>
          </a:p>
        </p:txBody>
      </p:sp>
      <p:sp>
        <p:nvSpPr>
          <p:cNvPr id="720" name="Google Shape;720;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21" name="Google Shape;721;p86"/>
          <p:cNvSpPr txBox="1"/>
          <p:nvPr/>
        </p:nvSpPr>
        <p:spPr>
          <a:xfrm>
            <a:off x="4760100" y="1037450"/>
            <a:ext cx="41769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BUT don’t go too fast!!</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GB" sz="1800"/>
              <a:t>Prematurely</a:t>
            </a:r>
            <a:r>
              <a:rPr lang="en-GB" sz="1800"/>
              <a:t> refactoring a code might lead to </a:t>
            </a:r>
            <a:r>
              <a:rPr lang="en-GB" sz="1800"/>
              <a:t>unnecessary</a:t>
            </a:r>
            <a:r>
              <a:rPr lang="en-GB" sz="1800"/>
              <a:t> complexity.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 Dry is associated with the </a:t>
            </a:r>
            <a:r>
              <a:rPr i="1" lang="en-GB" sz="1800"/>
              <a:t>Rule of Three</a:t>
            </a:r>
            <a:r>
              <a:rPr lang="en-GB"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 You should wait until a piece of code is repeated three times before refactoring it. It </a:t>
            </a:r>
            <a:r>
              <a:rPr lang="en-GB" sz="1800" u="sng"/>
              <a:t>ensures that you only refactor when a pattern is stable and repeated enough time</a:t>
            </a:r>
            <a:endParaRPr sz="1800" u="sng"/>
          </a:p>
        </p:txBody>
      </p:sp>
      <p:pic>
        <p:nvPicPr>
          <p:cNvPr descr="7 Software Development Principles ..." id="722" name="Google Shape;722;p86"/>
          <p:cNvPicPr preferRelativeResize="0"/>
          <p:nvPr/>
        </p:nvPicPr>
        <p:blipFill>
          <a:blip r:embed="rId3">
            <a:alphaModFix/>
          </a:blip>
          <a:stretch>
            <a:fillRect/>
          </a:stretch>
        </p:blipFill>
        <p:spPr>
          <a:xfrm>
            <a:off x="550450" y="1827250"/>
            <a:ext cx="3871300" cy="21407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7"/>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DRY and Rule of Three</a:t>
            </a:r>
            <a:endParaRPr/>
          </a:p>
        </p:txBody>
      </p:sp>
      <p:sp>
        <p:nvSpPr>
          <p:cNvPr id="728" name="Google Shape;728;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29" name="Google Shape;729;p87"/>
          <p:cNvSpPr txBox="1"/>
          <p:nvPr/>
        </p:nvSpPr>
        <p:spPr>
          <a:xfrm>
            <a:off x="356300" y="1228575"/>
            <a:ext cx="4176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In practice:</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GB" sz="1800"/>
              <a:t>Using function to refactor code that is the same in multiple places</a:t>
            </a:r>
            <a:endParaRPr sz="1800" u="sng"/>
          </a:p>
        </p:txBody>
      </p:sp>
      <p:pic>
        <p:nvPicPr>
          <p:cNvPr id="730" name="Google Shape;730;p87"/>
          <p:cNvPicPr preferRelativeResize="0"/>
          <p:nvPr/>
        </p:nvPicPr>
        <p:blipFill>
          <a:blip r:embed="rId3">
            <a:alphaModFix/>
          </a:blip>
          <a:stretch>
            <a:fillRect/>
          </a:stretch>
        </p:blipFill>
        <p:spPr>
          <a:xfrm>
            <a:off x="802275" y="3316200"/>
            <a:ext cx="2914650" cy="1057275"/>
          </a:xfrm>
          <a:prstGeom prst="rect">
            <a:avLst/>
          </a:prstGeom>
          <a:noFill/>
          <a:ln>
            <a:noFill/>
          </a:ln>
        </p:spPr>
      </p:pic>
      <p:pic>
        <p:nvPicPr>
          <p:cNvPr id="731" name="Google Shape;731;p87"/>
          <p:cNvPicPr preferRelativeResize="0"/>
          <p:nvPr/>
        </p:nvPicPr>
        <p:blipFill>
          <a:blip r:embed="rId4">
            <a:alphaModFix/>
          </a:blip>
          <a:stretch>
            <a:fillRect/>
          </a:stretch>
        </p:blipFill>
        <p:spPr>
          <a:xfrm>
            <a:off x="5075525" y="2023050"/>
            <a:ext cx="3276600" cy="2000250"/>
          </a:xfrm>
          <a:prstGeom prst="rect">
            <a:avLst/>
          </a:prstGeom>
          <a:noFill/>
          <a:ln>
            <a:noFill/>
          </a:ln>
        </p:spPr>
      </p:pic>
      <p:cxnSp>
        <p:nvCxnSpPr>
          <p:cNvPr id="732" name="Google Shape;732;p87"/>
          <p:cNvCxnSpPr>
            <a:endCxn id="731" idx="1"/>
          </p:cNvCxnSpPr>
          <p:nvPr/>
        </p:nvCxnSpPr>
        <p:spPr>
          <a:xfrm flipH="1" rot="10800000">
            <a:off x="3716825" y="3023175"/>
            <a:ext cx="1358700" cy="8217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206675"/>
            <a:ext cx="81606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Reminders: The FAIR principles</a:t>
            </a:r>
            <a:endParaRPr i="1"/>
          </a:p>
        </p:txBody>
      </p:sp>
      <p:sp>
        <p:nvSpPr>
          <p:cNvPr id="106" name="Google Shape;10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7" name="Google Shape;107;p16"/>
          <p:cNvSpPr txBox="1"/>
          <p:nvPr/>
        </p:nvSpPr>
        <p:spPr>
          <a:xfrm>
            <a:off x="226800" y="1391100"/>
            <a:ext cx="8690400" cy="2287200"/>
          </a:xfrm>
          <a:prstGeom prst="rect">
            <a:avLst/>
          </a:prstGeom>
          <a:noFill/>
          <a:ln>
            <a:noFill/>
          </a:ln>
        </p:spPr>
        <p:txBody>
          <a:bodyPr anchorCtr="0" anchor="t" bIns="91425" lIns="91425" spcFirstLastPara="1" rIns="91425" wrap="square" tIns="91425">
            <a:spAutoFit/>
          </a:bodyPr>
          <a:lstStyle/>
          <a:p>
            <a:pPr indent="-381000" lvl="0" marL="457200" rtl="0" algn="l">
              <a:lnSpc>
                <a:spcPct val="90000"/>
              </a:lnSpc>
              <a:spcBef>
                <a:spcPts val="0"/>
              </a:spcBef>
              <a:spcAft>
                <a:spcPts val="0"/>
              </a:spcAft>
              <a:buClr>
                <a:schemeClr val="dk1"/>
              </a:buClr>
              <a:buSzPts val="2400"/>
              <a:buFont typeface="Calibri"/>
              <a:buChar char="●"/>
            </a:pPr>
            <a:r>
              <a:rPr b="1" lang="en-GB" sz="2400">
                <a:solidFill>
                  <a:schemeClr val="dk1"/>
                </a:solidFill>
                <a:latin typeface="Calibri"/>
                <a:ea typeface="Calibri"/>
                <a:cs typeface="Calibri"/>
                <a:sym typeface="Calibri"/>
              </a:rPr>
              <a:t>Findable</a:t>
            </a:r>
            <a:r>
              <a:rPr lang="en-GB" sz="2400">
                <a:solidFill>
                  <a:schemeClr val="dk1"/>
                </a:solidFill>
                <a:latin typeface="Calibri"/>
                <a:ea typeface="Calibri"/>
                <a:cs typeface="Calibri"/>
                <a:sym typeface="Calibri"/>
              </a:rPr>
              <a:t> Software, and its associated metadata, is easy for both humans and machines to find</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a:solidFill>
                <a:schemeClr val="dk1"/>
              </a:solidFill>
              <a:latin typeface="Calibri"/>
              <a:ea typeface="Calibri"/>
              <a:cs typeface="Calibri"/>
              <a:sym typeface="Calibri"/>
            </a:endParaRPr>
          </a:p>
          <a:p>
            <a:pPr indent="-381000" lvl="0" marL="457200" rtl="0" algn="l">
              <a:lnSpc>
                <a:spcPct val="90000"/>
              </a:lnSpc>
              <a:spcBef>
                <a:spcPts val="1000"/>
              </a:spcBef>
              <a:spcAft>
                <a:spcPts val="1000"/>
              </a:spcAft>
              <a:buClr>
                <a:schemeClr val="dk1"/>
              </a:buClr>
              <a:buSzPts val="2400"/>
              <a:buFont typeface="Calibri"/>
              <a:buChar char="●"/>
            </a:pPr>
            <a:r>
              <a:rPr b="1" lang="en-GB" sz="2400">
                <a:solidFill>
                  <a:schemeClr val="dk1"/>
                </a:solidFill>
                <a:latin typeface="Calibri"/>
                <a:ea typeface="Calibri"/>
                <a:cs typeface="Calibri"/>
                <a:sym typeface="Calibri"/>
              </a:rPr>
              <a:t>Accessible</a:t>
            </a:r>
            <a:r>
              <a:rPr lang="en-GB" sz="2400">
                <a:solidFill>
                  <a:schemeClr val="dk1"/>
                </a:solidFill>
                <a:latin typeface="Calibri"/>
                <a:ea typeface="Calibri"/>
                <a:cs typeface="Calibri"/>
                <a:sym typeface="Calibri"/>
              </a:rPr>
              <a:t> Software, and its metadata, is retrievable via standardised protocols</a:t>
            </a:r>
            <a:endParaRPr sz="2400">
              <a:solidFill>
                <a:schemeClr val="dk1"/>
              </a:solidFill>
              <a:latin typeface="Calibri"/>
              <a:ea typeface="Calibri"/>
              <a:cs typeface="Calibri"/>
              <a:sym typeface="Calibri"/>
            </a:endParaRPr>
          </a:p>
        </p:txBody>
      </p:sp>
      <p:sp>
        <p:nvSpPr>
          <p:cNvPr id="108" name="Google Shape;108;p16"/>
          <p:cNvSpPr txBox="1"/>
          <p:nvPr/>
        </p:nvSpPr>
        <p:spPr>
          <a:xfrm>
            <a:off x="311700" y="4504825"/>
            <a:ext cx="837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97A7"/>
                </a:solidFill>
                <a:uFill>
                  <a:noFill/>
                </a:uFill>
                <a:latin typeface="Source Sans Pro"/>
                <a:ea typeface="Source Sans Pro"/>
                <a:cs typeface="Source Sans Pro"/>
                <a:sym typeface="Source Sans Pro"/>
                <a:hlinkClick r:id="rId3">
                  <a:extLst>
                    <a:ext uri="{A12FA001-AC4F-418D-AE19-62706E023703}">
                      <ahyp:hlinkClr val="tx"/>
                    </a:ext>
                  </a:extLst>
                </a:hlinkClick>
              </a:rPr>
              <a:t>Barker </a:t>
            </a:r>
            <a:r>
              <a:rPr i="1" lang="en-GB">
                <a:solidFill>
                  <a:srgbClr val="0097A7"/>
                </a:solidFill>
                <a:uFill>
                  <a:noFill/>
                </a:uFill>
                <a:latin typeface="Source Sans Pro"/>
                <a:ea typeface="Source Sans Pro"/>
                <a:cs typeface="Source Sans Pro"/>
                <a:sym typeface="Source Sans Pro"/>
                <a:hlinkClick r:id="rId4">
                  <a:extLst>
                    <a:ext uri="{A12FA001-AC4F-418D-AE19-62706E023703}">
                      <ahyp:hlinkClr val="tx"/>
                    </a:ext>
                  </a:extLst>
                </a:hlinkClick>
              </a:rPr>
              <a:t>et al.</a:t>
            </a:r>
            <a:r>
              <a:rPr lang="en-GB">
                <a:solidFill>
                  <a:srgbClr val="0097A7"/>
                </a:solidFill>
                <a:uFill>
                  <a:noFill/>
                </a:uFill>
                <a:latin typeface="Source Sans Pro"/>
                <a:ea typeface="Source Sans Pro"/>
                <a:cs typeface="Source Sans Pro"/>
                <a:sym typeface="Source Sans Pro"/>
                <a:hlinkClick r:id="rId5">
                  <a:extLst>
                    <a:ext uri="{A12FA001-AC4F-418D-AE19-62706E023703}">
                      <ahyp:hlinkClr val="tx"/>
                    </a:ext>
                  </a:extLst>
                </a:hlinkClick>
              </a:rPr>
              <a:t> </a:t>
            </a:r>
            <a:r>
              <a:rPr i="1" lang="en-GB">
                <a:solidFill>
                  <a:srgbClr val="0097A7"/>
                </a:solidFill>
                <a:uFill>
                  <a:noFill/>
                </a:uFill>
                <a:latin typeface="Source Sans Pro"/>
                <a:ea typeface="Source Sans Pro"/>
                <a:cs typeface="Source Sans Pro"/>
                <a:sym typeface="Source Sans Pro"/>
                <a:hlinkClick r:id="rId6">
                  <a:extLst>
                    <a:ext uri="{A12FA001-AC4F-418D-AE19-62706E023703}">
                      <ahyp:hlinkClr val="tx"/>
                    </a:ext>
                  </a:extLst>
                </a:hlinkClick>
              </a:rPr>
              <a:t>Scientific Data</a:t>
            </a:r>
            <a:r>
              <a:rPr lang="en-GB">
                <a:solidFill>
                  <a:srgbClr val="0097A7"/>
                </a:solidFill>
                <a:uFill>
                  <a:noFill/>
                </a:uFill>
                <a:latin typeface="Source Sans Pro"/>
                <a:ea typeface="Source Sans Pro"/>
                <a:cs typeface="Source Sans Pro"/>
                <a:sym typeface="Source Sans Pro"/>
                <a:hlinkClick r:id="rId7">
                  <a:extLst>
                    <a:ext uri="{A12FA001-AC4F-418D-AE19-62706E023703}">
                      <ahyp:hlinkClr val="tx"/>
                    </a:ext>
                  </a:extLst>
                </a:hlinkClick>
              </a:rPr>
              <a:t> 9:622 (2022) “Introducing the FAIR Principles for research software” DOI: 10.1038/s41597-022-01710-x</a:t>
            </a:r>
            <a:endParaRPr>
              <a:solidFill>
                <a:srgbClr val="0097A7"/>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8"/>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DRY and Rule of Three</a:t>
            </a:r>
            <a:endParaRPr/>
          </a:p>
        </p:txBody>
      </p:sp>
      <p:sp>
        <p:nvSpPr>
          <p:cNvPr id="738" name="Google Shape;738;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39" name="Google Shape;739;p88"/>
          <p:cNvSpPr txBox="1"/>
          <p:nvPr/>
        </p:nvSpPr>
        <p:spPr>
          <a:xfrm>
            <a:off x="356300" y="1228575"/>
            <a:ext cx="4176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In practice:</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GB" sz="1800"/>
              <a:t>Using loops instead of manual repetition:</a:t>
            </a:r>
            <a:endParaRPr sz="1800" u="sng"/>
          </a:p>
        </p:txBody>
      </p:sp>
      <p:pic>
        <p:nvPicPr>
          <p:cNvPr id="740" name="Google Shape;740;p88"/>
          <p:cNvPicPr preferRelativeResize="0"/>
          <p:nvPr/>
        </p:nvPicPr>
        <p:blipFill>
          <a:blip r:embed="rId3">
            <a:alphaModFix/>
          </a:blip>
          <a:stretch>
            <a:fillRect/>
          </a:stretch>
        </p:blipFill>
        <p:spPr>
          <a:xfrm>
            <a:off x="641125" y="2856400"/>
            <a:ext cx="3276600" cy="2000250"/>
          </a:xfrm>
          <a:prstGeom prst="rect">
            <a:avLst/>
          </a:prstGeom>
          <a:noFill/>
          <a:ln>
            <a:noFill/>
          </a:ln>
        </p:spPr>
      </p:pic>
      <p:pic>
        <p:nvPicPr>
          <p:cNvPr id="741" name="Google Shape;741;p88"/>
          <p:cNvPicPr preferRelativeResize="0"/>
          <p:nvPr/>
        </p:nvPicPr>
        <p:blipFill>
          <a:blip r:embed="rId4">
            <a:alphaModFix/>
          </a:blip>
          <a:stretch>
            <a:fillRect/>
          </a:stretch>
        </p:blipFill>
        <p:spPr>
          <a:xfrm>
            <a:off x="5251375" y="2267700"/>
            <a:ext cx="3362325" cy="876300"/>
          </a:xfrm>
          <a:prstGeom prst="rect">
            <a:avLst/>
          </a:prstGeom>
          <a:noFill/>
          <a:ln>
            <a:noFill/>
          </a:ln>
        </p:spPr>
      </p:pic>
      <p:cxnSp>
        <p:nvCxnSpPr>
          <p:cNvPr id="742" name="Google Shape;742;p88"/>
          <p:cNvCxnSpPr>
            <a:endCxn id="741" idx="1"/>
          </p:cNvCxnSpPr>
          <p:nvPr/>
        </p:nvCxnSpPr>
        <p:spPr>
          <a:xfrm flipH="1" rot="10800000">
            <a:off x="3616075" y="2705850"/>
            <a:ext cx="1635300" cy="14841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9"/>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DRY and Rule of Three</a:t>
            </a:r>
            <a:endParaRPr/>
          </a:p>
        </p:txBody>
      </p:sp>
      <p:sp>
        <p:nvSpPr>
          <p:cNvPr id="748" name="Google Shape;748;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49" name="Google Shape;749;p89"/>
          <p:cNvSpPr txBox="1"/>
          <p:nvPr/>
        </p:nvSpPr>
        <p:spPr>
          <a:xfrm>
            <a:off x="356300" y="1228575"/>
            <a:ext cx="4176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In practice:</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GB" sz="1800"/>
              <a:t>Using constant for common values</a:t>
            </a:r>
            <a:r>
              <a:rPr lang="en-GB" sz="1800"/>
              <a:t>:</a:t>
            </a:r>
            <a:endParaRPr sz="1800" u="sng"/>
          </a:p>
        </p:txBody>
      </p:sp>
      <p:pic>
        <p:nvPicPr>
          <p:cNvPr id="750" name="Google Shape;750;p89"/>
          <p:cNvPicPr preferRelativeResize="0"/>
          <p:nvPr/>
        </p:nvPicPr>
        <p:blipFill>
          <a:blip r:embed="rId3">
            <a:alphaModFix/>
          </a:blip>
          <a:stretch>
            <a:fillRect/>
          </a:stretch>
        </p:blipFill>
        <p:spPr>
          <a:xfrm>
            <a:off x="2430750" y="2488525"/>
            <a:ext cx="4667250" cy="409575"/>
          </a:xfrm>
          <a:prstGeom prst="rect">
            <a:avLst/>
          </a:prstGeom>
          <a:noFill/>
          <a:ln>
            <a:noFill/>
          </a:ln>
        </p:spPr>
      </p:pic>
      <p:pic>
        <p:nvPicPr>
          <p:cNvPr id="751" name="Google Shape;751;p89"/>
          <p:cNvPicPr preferRelativeResize="0"/>
          <p:nvPr/>
        </p:nvPicPr>
        <p:blipFill>
          <a:blip r:embed="rId4">
            <a:alphaModFix/>
          </a:blip>
          <a:stretch>
            <a:fillRect/>
          </a:stretch>
        </p:blipFill>
        <p:spPr>
          <a:xfrm>
            <a:off x="1635400" y="3769300"/>
            <a:ext cx="6257925" cy="781050"/>
          </a:xfrm>
          <a:prstGeom prst="rect">
            <a:avLst/>
          </a:prstGeom>
          <a:noFill/>
          <a:ln>
            <a:noFill/>
          </a:ln>
        </p:spPr>
      </p:pic>
      <p:cxnSp>
        <p:nvCxnSpPr>
          <p:cNvPr id="752" name="Google Shape;752;p89"/>
          <p:cNvCxnSpPr>
            <a:stCxn id="750" idx="2"/>
            <a:endCxn id="751" idx="0"/>
          </p:cNvCxnSpPr>
          <p:nvPr/>
        </p:nvCxnSpPr>
        <p:spPr>
          <a:xfrm>
            <a:off x="4764375" y="2898100"/>
            <a:ext cx="0" cy="8712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90"/>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DRY and Rule of Three</a:t>
            </a:r>
            <a:endParaRPr/>
          </a:p>
        </p:txBody>
      </p:sp>
      <p:sp>
        <p:nvSpPr>
          <p:cNvPr id="758" name="Google Shape;758;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59" name="Google Shape;759;p90"/>
          <p:cNvSpPr txBox="1"/>
          <p:nvPr/>
        </p:nvSpPr>
        <p:spPr>
          <a:xfrm>
            <a:off x="3001150" y="1297425"/>
            <a:ext cx="320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Principle challenge #3</a:t>
            </a:r>
            <a:endParaRPr sz="2400">
              <a:solidFill>
                <a:schemeClr val="dk1"/>
              </a:solidFill>
              <a:latin typeface="Source Sans Pro"/>
              <a:ea typeface="Source Sans Pro"/>
              <a:cs typeface="Source Sans Pro"/>
              <a:sym typeface="Source Sans Pro"/>
            </a:endParaRPr>
          </a:p>
        </p:txBody>
      </p:sp>
      <p:pic>
        <p:nvPicPr>
          <p:cNvPr id="760" name="Google Shape;760;p90"/>
          <p:cNvPicPr preferRelativeResize="0"/>
          <p:nvPr/>
        </p:nvPicPr>
        <p:blipFill>
          <a:blip r:embed="rId3">
            <a:alphaModFix/>
          </a:blip>
          <a:stretch>
            <a:fillRect/>
          </a:stretch>
        </p:blipFill>
        <p:spPr>
          <a:xfrm>
            <a:off x="1994950" y="2154875"/>
            <a:ext cx="5219700" cy="21145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1"/>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POLA: Principle of least astonishment</a:t>
            </a:r>
            <a:endParaRPr/>
          </a:p>
        </p:txBody>
      </p:sp>
      <p:sp>
        <p:nvSpPr>
          <p:cNvPr id="766" name="Google Shape;766;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67" name="Google Shape;767;p91"/>
          <p:cNvPicPr preferRelativeResize="0"/>
          <p:nvPr/>
        </p:nvPicPr>
        <p:blipFill>
          <a:blip r:embed="rId3">
            <a:alphaModFix/>
          </a:blip>
          <a:stretch>
            <a:fillRect/>
          </a:stretch>
        </p:blipFill>
        <p:spPr>
          <a:xfrm>
            <a:off x="524775" y="1397925"/>
            <a:ext cx="3093325" cy="3093325"/>
          </a:xfrm>
          <a:prstGeom prst="rect">
            <a:avLst/>
          </a:prstGeom>
          <a:noFill/>
          <a:ln>
            <a:noFill/>
          </a:ln>
        </p:spPr>
      </p:pic>
      <p:sp>
        <p:nvSpPr>
          <p:cNvPr id="768" name="Google Shape;768;p91"/>
          <p:cNvSpPr txBox="1"/>
          <p:nvPr/>
        </p:nvSpPr>
        <p:spPr>
          <a:xfrm>
            <a:off x="480375" y="44050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https://medium.com/@mesw1/the-principle-of-least-astonishment-making-intuitive-software-46d9ae1b8abe</a:t>
            </a:r>
            <a:endParaRPr sz="700"/>
          </a:p>
        </p:txBody>
      </p:sp>
      <p:sp>
        <p:nvSpPr>
          <p:cNvPr id="769" name="Google Shape;769;p91"/>
          <p:cNvSpPr txBox="1"/>
          <p:nvPr/>
        </p:nvSpPr>
        <p:spPr>
          <a:xfrm>
            <a:off x="4469150" y="1711675"/>
            <a:ext cx="3932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POLA </a:t>
            </a:r>
            <a:r>
              <a:rPr lang="en-GB" sz="1800"/>
              <a:t>states that the code you are writing should work in a way that does not </a:t>
            </a:r>
            <a:r>
              <a:rPr lang="en-GB" sz="1800"/>
              <a:t>surprise</a:t>
            </a:r>
            <a:r>
              <a:rPr lang="en-GB" sz="1800"/>
              <a:t> the users and maintainers.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 It should align with common expectations.</a:t>
            </a:r>
            <a:endParaRPr sz="1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2"/>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POLA: Principle of least astonishment</a:t>
            </a:r>
            <a:endParaRPr/>
          </a:p>
        </p:txBody>
      </p:sp>
      <p:sp>
        <p:nvSpPr>
          <p:cNvPr id="775" name="Google Shape;775;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76" name="Google Shape;776;p92"/>
          <p:cNvPicPr preferRelativeResize="0"/>
          <p:nvPr/>
        </p:nvPicPr>
        <p:blipFill>
          <a:blip r:embed="rId3">
            <a:alphaModFix/>
          </a:blip>
          <a:stretch>
            <a:fillRect/>
          </a:stretch>
        </p:blipFill>
        <p:spPr>
          <a:xfrm>
            <a:off x="524775" y="1397925"/>
            <a:ext cx="3093325" cy="3093325"/>
          </a:xfrm>
          <a:prstGeom prst="rect">
            <a:avLst/>
          </a:prstGeom>
          <a:noFill/>
          <a:ln>
            <a:noFill/>
          </a:ln>
        </p:spPr>
      </p:pic>
      <p:sp>
        <p:nvSpPr>
          <p:cNvPr id="777" name="Google Shape;777;p92"/>
          <p:cNvSpPr txBox="1"/>
          <p:nvPr/>
        </p:nvSpPr>
        <p:spPr>
          <a:xfrm>
            <a:off x="480375" y="44050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https://medium.com/@mesw1/the-principle-of-least-astonishment-making-intuitive-software-46d9ae1b8abe</a:t>
            </a:r>
            <a:endParaRPr sz="700"/>
          </a:p>
        </p:txBody>
      </p:sp>
      <p:sp>
        <p:nvSpPr>
          <p:cNvPr id="778" name="Google Shape;778;p92"/>
          <p:cNvSpPr txBox="1"/>
          <p:nvPr/>
        </p:nvSpPr>
        <p:spPr>
          <a:xfrm>
            <a:off x="4376575" y="986150"/>
            <a:ext cx="4644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Why?</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GB" sz="1800" u="sng"/>
              <a:t>Usability</a:t>
            </a:r>
            <a:r>
              <a:rPr lang="en-GB" sz="1800"/>
              <a:t>: When code works as expected, users and maintainers are less likely to misuse or misunderstand it.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u="sng"/>
              <a:t>Maintainability:</a:t>
            </a:r>
            <a:r>
              <a:rPr lang="en-GB" sz="1800"/>
              <a:t> Familiar and predictable patterns make the code easier to maintain and upgrade.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u="sng"/>
              <a:t>Collaboration:</a:t>
            </a:r>
            <a:r>
              <a:rPr lang="en-GB" sz="1800"/>
              <a:t> Using consistent and intuitive code make it easier for multiple people to work with and develop.</a:t>
            </a:r>
            <a:endParaRPr sz="1800"/>
          </a:p>
          <a:p>
            <a:pPr indent="0" lvl="0" marL="0" rtl="0" algn="l">
              <a:spcBef>
                <a:spcPts val="0"/>
              </a:spcBef>
              <a:spcAft>
                <a:spcPts val="0"/>
              </a:spcAft>
              <a:buNone/>
            </a:pPr>
            <a:r>
              <a:t/>
            </a:r>
            <a:endParaRPr sz="18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93"/>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POLA: Principle of least astonishment</a:t>
            </a:r>
            <a:endParaRPr/>
          </a:p>
        </p:txBody>
      </p:sp>
      <p:sp>
        <p:nvSpPr>
          <p:cNvPr id="784" name="Google Shape;784;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85" name="Google Shape;785;p93"/>
          <p:cNvSpPr txBox="1"/>
          <p:nvPr/>
        </p:nvSpPr>
        <p:spPr>
          <a:xfrm>
            <a:off x="49000" y="1061000"/>
            <a:ext cx="464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Common violations:</a:t>
            </a:r>
            <a:endParaRPr sz="1800"/>
          </a:p>
          <a:p>
            <a:pPr indent="0" lvl="0" marL="0" rtl="0" algn="l">
              <a:spcBef>
                <a:spcPts val="0"/>
              </a:spcBef>
              <a:spcAft>
                <a:spcPts val="0"/>
              </a:spcAft>
              <a:buNone/>
            </a:pPr>
            <a:r>
              <a:rPr lang="en-GB" sz="1800"/>
              <a:t>- </a:t>
            </a:r>
            <a:r>
              <a:rPr lang="en-GB" sz="1800" u="sng"/>
              <a:t>Unexpected Return Types:</a:t>
            </a:r>
            <a:r>
              <a:rPr lang="en-GB" sz="1800"/>
              <a:t> Functions that return types users wouldn’t expect, such as a function sometimes returning an integer and other times returning None.</a:t>
            </a:r>
            <a:endParaRPr sz="1800"/>
          </a:p>
          <a:p>
            <a:pPr indent="0" lvl="0" marL="0" rtl="0" algn="l">
              <a:spcBef>
                <a:spcPts val="0"/>
              </a:spcBef>
              <a:spcAft>
                <a:spcPts val="0"/>
              </a:spcAft>
              <a:buNone/>
            </a:pPr>
            <a:r>
              <a:t/>
            </a:r>
            <a:endParaRPr sz="1800"/>
          </a:p>
        </p:txBody>
      </p:sp>
      <p:pic>
        <p:nvPicPr>
          <p:cNvPr id="786" name="Google Shape;786;p93"/>
          <p:cNvPicPr preferRelativeResize="0"/>
          <p:nvPr/>
        </p:nvPicPr>
        <p:blipFill>
          <a:blip r:embed="rId3">
            <a:alphaModFix/>
          </a:blip>
          <a:stretch>
            <a:fillRect/>
          </a:stretch>
        </p:blipFill>
        <p:spPr>
          <a:xfrm>
            <a:off x="2722850" y="3145925"/>
            <a:ext cx="4867275" cy="1257300"/>
          </a:xfrm>
          <a:prstGeom prst="rect">
            <a:avLst/>
          </a:prstGeom>
          <a:noFill/>
          <a:ln>
            <a:noFill/>
          </a:ln>
        </p:spPr>
      </p:pic>
      <p:cxnSp>
        <p:nvCxnSpPr>
          <p:cNvPr id="787" name="Google Shape;787;p93"/>
          <p:cNvCxnSpPr>
            <a:stCxn id="785" idx="2"/>
            <a:endCxn id="786" idx="1"/>
          </p:cNvCxnSpPr>
          <p:nvPr/>
        </p:nvCxnSpPr>
        <p:spPr>
          <a:xfrm flipH="1" rot="-5400000">
            <a:off x="2113900" y="3165500"/>
            <a:ext cx="866400" cy="351600"/>
          </a:xfrm>
          <a:prstGeom prst="bentConnector2">
            <a:avLst/>
          </a:prstGeom>
          <a:noFill/>
          <a:ln cap="flat" cmpd="sng" w="9525">
            <a:solidFill>
              <a:schemeClr val="dk1"/>
            </a:solidFill>
            <a:prstDash val="solid"/>
            <a:round/>
            <a:headEnd len="med" w="med" type="none"/>
            <a:tailEnd len="med" w="med" type="stealth"/>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4"/>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POLA: Principle of least astonishment</a:t>
            </a:r>
            <a:endParaRPr/>
          </a:p>
        </p:txBody>
      </p:sp>
      <p:sp>
        <p:nvSpPr>
          <p:cNvPr id="793" name="Google Shape;793;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94" name="Google Shape;794;p94"/>
          <p:cNvSpPr txBox="1"/>
          <p:nvPr/>
        </p:nvSpPr>
        <p:spPr>
          <a:xfrm>
            <a:off x="134325" y="1067575"/>
            <a:ext cx="4644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Common violations:</a:t>
            </a:r>
            <a:endParaRPr b="1" sz="1800"/>
          </a:p>
          <a:p>
            <a:pPr indent="0" lvl="0" marL="0" rtl="0" algn="l">
              <a:spcBef>
                <a:spcPts val="0"/>
              </a:spcBef>
              <a:spcAft>
                <a:spcPts val="0"/>
              </a:spcAft>
              <a:buNone/>
            </a:pPr>
            <a:r>
              <a:rPr lang="en-GB" sz="1800"/>
              <a:t>- </a:t>
            </a:r>
            <a:r>
              <a:rPr lang="en-GB" sz="1800" u="sng"/>
              <a:t>Multiple Functionalities:</a:t>
            </a:r>
            <a:r>
              <a:rPr lang="en-GB" sz="1800"/>
              <a:t> Using functions for multiple unrelated tasks often leads to unexpected behaviors.</a:t>
            </a:r>
            <a:endParaRPr sz="1800"/>
          </a:p>
          <a:p>
            <a:pPr indent="0" lvl="0" marL="0" rtl="0" algn="l">
              <a:spcBef>
                <a:spcPts val="0"/>
              </a:spcBef>
              <a:spcAft>
                <a:spcPts val="0"/>
              </a:spcAft>
              <a:buNone/>
            </a:pPr>
            <a:r>
              <a:t/>
            </a:r>
            <a:endParaRPr sz="1800"/>
          </a:p>
        </p:txBody>
      </p:sp>
      <p:pic>
        <p:nvPicPr>
          <p:cNvPr id="795" name="Google Shape;795;p94"/>
          <p:cNvPicPr preferRelativeResize="0"/>
          <p:nvPr/>
        </p:nvPicPr>
        <p:blipFill>
          <a:blip r:embed="rId3">
            <a:alphaModFix/>
          </a:blip>
          <a:stretch>
            <a:fillRect/>
          </a:stretch>
        </p:blipFill>
        <p:spPr>
          <a:xfrm>
            <a:off x="2749538" y="2747625"/>
            <a:ext cx="4924425" cy="1562100"/>
          </a:xfrm>
          <a:prstGeom prst="rect">
            <a:avLst/>
          </a:prstGeom>
          <a:noFill/>
          <a:ln>
            <a:noFill/>
          </a:ln>
        </p:spPr>
      </p:pic>
      <p:cxnSp>
        <p:nvCxnSpPr>
          <p:cNvPr id="796" name="Google Shape;796;p94"/>
          <p:cNvCxnSpPr>
            <a:stCxn id="794" idx="2"/>
            <a:endCxn id="795" idx="1"/>
          </p:cNvCxnSpPr>
          <p:nvPr/>
        </p:nvCxnSpPr>
        <p:spPr>
          <a:xfrm flipH="1" rot="-5400000">
            <a:off x="2157375" y="2936725"/>
            <a:ext cx="891300" cy="292800"/>
          </a:xfrm>
          <a:prstGeom prst="bentConnector2">
            <a:avLst/>
          </a:prstGeom>
          <a:noFill/>
          <a:ln cap="flat" cmpd="sng" w="9525">
            <a:solidFill>
              <a:srgbClr val="000000"/>
            </a:solidFill>
            <a:prstDash val="solid"/>
            <a:round/>
            <a:headEnd len="med" w="med" type="none"/>
            <a:tailEnd len="med" w="med" type="stealth"/>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5"/>
          <p:cNvSpPr txBox="1"/>
          <p:nvPr>
            <p:ph type="title"/>
          </p:nvPr>
        </p:nvSpPr>
        <p:spPr>
          <a:xfrm>
            <a:off x="311550" y="175200"/>
            <a:ext cx="81609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POLA: Principle of least astonishment</a:t>
            </a:r>
            <a:endParaRPr/>
          </a:p>
        </p:txBody>
      </p:sp>
      <p:sp>
        <p:nvSpPr>
          <p:cNvPr id="802" name="Google Shape;802;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03" name="Google Shape;803;p95"/>
          <p:cNvSpPr txBox="1"/>
          <p:nvPr/>
        </p:nvSpPr>
        <p:spPr>
          <a:xfrm>
            <a:off x="5689800" y="2541175"/>
            <a:ext cx="320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Principle challenge #4</a:t>
            </a:r>
            <a:endParaRPr sz="2400">
              <a:solidFill>
                <a:schemeClr val="dk1"/>
              </a:solidFill>
              <a:latin typeface="Source Sans Pro"/>
              <a:ea typeface="Source Sans Pro"/>
              <a:cs typeface="Source Sans Pro"/>
              <a:sym typeface="Source Sans Pro"/>
            </a:endParaRPr>
          </a:p>
        </p:txBody>
      </p:sp>
      <p:pic>
        <p:nvPicPr>
          <p:cNvPr id="804" name="Google Shape;804;p95"/>
          <p:cNvPicPr preferRelativeResize="0"/>
          <p:nvPr/>
        </p:nvPicPr>
        <p:blipFill>
          <a:blip r:embed="rId3">
            <a:alphaModFix/>
          </a:blip>
          <a:stretch>
            <a:fillRect/>
          </a:stretch>
        </p:blipFill>
        <p:spPr>
          <a:xfrm>
            <a:off x="241975" y="1006200"/>
            <a:ext cx="5371000" cy="39634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descr="a cartoon of spongebob squarepants sitting next to a red button (provided by Tenor)" id="810" name="Google Shape;810;p96"/>
          <p:cNvPicPr preferRelativeResize="0"/>
          <p:nvPr/>
        </p:nvPicPr>
        <p:blipFill>
          <a:blip r:embed="rId3">
            <a:alphaModFix/>
          </a:blip>
          <a:stretch>
            <a:fillRect/>
          </a:stretch>
        </p:blipFill>
        <p:spPr>
          <a:xfrm>
            <a:off x="409475" y="1593775"/>
            <a:ext cx="4743450" cy="2667000"/>
          </a:xfrm>
          <a:prstGeom prst="rect">
            <a:avLst/>
          </a:prstGeom>
          <a:noFill/>
          <a:ln>
            <a:noFill/>
          </a:ln>
        </p:spPr>
      </p:pic>
      <p:sp>
        <p:nvSpPr>
          <p:cNvPr id="811" name="Google Shape;811;p96"/>
          <p:cNvSpPr txBox="1"/>
          <p:nvPr>
            <p:ph type="title"/>
          </p:nvPr>
        </p:nvSpPr>
        <p:spPr>
          <a:xfrm>
            <a:off x="5528850" y="2178725"/>
            <a:ext cx="3440700" cy="151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17" name="Google Shape;817;p97"/>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818" name="Google Shape;818;p97"/>
          <p:cNvSpPr txBox="1"/>
          <p:nvPr/>
        </p:nvSpPr>
        <p:spPr>
          <a:xfrm>
            <a:off x="318250" y="1944100"/>
            <a:ext cx="3432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When coding for a research project you might find yourself trying to rerun your code with different settings.</a:t>
            </a:r>
            <a:endParaRPr sz="2400">
              <a:solidFill>
                <a:schemeClr val="dk1"/>
              </a:solidFill>
              <a:latin typeface="Source Sans Pro"/>
              <a:ea typeface="Source Sans Pro"/>
              <a:cs typeface="Source Sans Pro"/>
              <a:sym typeface="Source Sans Pro"/>
            </a:endParaRPr>
          </a:p>
        </p:txBody>
      </p:sp>
      <p:sp>
        <p:nvSpPr>
          <p:cNvPr id="819" name="Google Shape;819;p97"/>
          <p:cNvSpPr txBox="1"/>
          <p:nvPr/>
        </p:nvSpPr>
        <p:spPr>
          <a:xfrm>
            <a:off x="4309625" y="1759450"/>
            <a:ext cx="4533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u="sng">
                <a:solidFill>
                  <a:schemeClr val="dk1"/>
                </a:solidFill>
                <a:latin typeface="Source Sans Pro"/>
                <a:ea typeface="Source Sans Pro"/>
                <a:cs typeface="Source Sans Pro"/>
                <a:sym typeface="Source Sans Pro"/>
              </a:rPr>
              <a:t>Two solutions:</a:t>
            </a:r>
            <a:endParaRPr i="1" sz="2400" u="sng">
              <a:solidFill>
                <a:schemeClr val="dk1"/>
              </a:solidFill>
              <a:latin typeface="Source Sans Pro"/>
              <a:ea typeface="Source Sans Pro"/>
              <a:cs typeface="Source Sans Pro"/>
              <a:sym typeface="Source Sans Pro"/>
            </a:endParaRPr>
          </a:p>
          <a:p>
            <a:pPr indent="-381000" lvl="0" marL="457200" rtl="0" algn="l">
              <a:spcBef>
                <a:spcPts val="0"/>
              </a:spcBef>
              <a:spcAft>
                <a:spcPts val="0"/>
              </a:spcAft>
              <a:buClr>
                <a:schemeClr val="dk1"/>
              </a:buClr>
              <a:buSzPts val="2400"/>
              <a:buFont typeface="Source Sans Pro"/>
              <a:buChar char="-"/>
            </a:pPr>
            <a:r>
              <a:rPr lang="en-GB" sz="2400">
                <a:solidFill>
                  <a:schemeClr val="dk1"/>
                </a:solidFill>
                <a:latin typeface="Source Sans Pro"/>
                <a:ea typeface="Source Sans Pro"/>
                <a:cs typeface="Source Sans Pro"/>
                <a:sym typeface="Source Sans Pro"/>
              </a:rPr>
              <a:t>Change these parameters in the code itself.</a:t>
            </a:r>
            <a:endParaRPr sz="2400">
              <a:solidFill>
                <a:schemeClr val="dk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381000" lvl="0" marL="457200" rtl="0" algn="l">
              <a:spcBef>
                <a:spcPts val="0"/>
              </a:spcBef>
              <a:spcAft>
                <a:spcPts val="0"/>
              </a:spcAft>
              <a:buClr>
                <a:schemeClr val="dk1"/>
              </a:buClr>
              <a:buSzPts val="2400"/>
              <a:buFont typeface="Source Sans Pro"/>
              <a:buChar char="-"/>
            </a:pPr>
            <a:r>
              <a:rPr lang="en-GB" sz="2400">
                <a:solidFill>
                  <a:schemeClr val="dk1"/>
                </a:solidFill>
                <a:latin typeface="Source Sans Pro"/>
                <a:ea typeface="Source Sans Pro"/>
                <a:cs typeface="Source Sans Pro"/>
                <a:sym typeface="Source Sans Pro"/>
              </a:rPr>
              <a:t>Get the setting of these parameters out of the code.</a:t>
            </a:r>
            <a:endParaRPr sz="2400">
              <a:solidFill>
                <a:schemeClr val="dk1"/>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176100"/>
            <a:ext cx="81606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Reminders: The FAIR principles</a:t>
            </a:r>
            <a:endParaRPr/>
          </a:p>
        </p:txBody>
      </p:sp>
      <p:sp>
        <p:nvSpPr>
          <p:cNvPr id="114" name="Google Shape;11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5" name="Google Shape;115;p17"/>
          <p:cNvSpPr txBox="1"/>
          <p:nvPr/>
        </p:nvSpPr>
        <p:spPr>
          <a:xfrm>
            <a:off x="226800" y="954050"/>
            <a:ext cx="8690400" cy="3700200"/>
          </a:xfrm>
          <a:prstGeom prst="rect">
            <a:avLst/>
          </a:prstGeom>
          <a:noFill/>
          <a:ln>
            <a:noFill/>
          </a:ln>
        </p:spPr>
        <p:txBody>
          <a:bodyPr anchorCtr="0" anchor="t" bIns="91425" lIns="91425" spcFirstLastPara="1" rIns="91425" wrap="square" tIns="91425">
            <a:spAutoFit/>
          </a:bodyPr>
          <a:lstStyle/>
          <a:p>
            <a:pPr indent="-368300" lvl="0" marL="457200" rtl="0" algn="l">
              <a:lnSpc>
                <a:spcPct val="90000"/>
              </a:lnSpc>
              <a:spcBef>
                <a:spcPts val="0"/>
              </a:spcBef>
              <a:spcAft>
                <a:spcPts val="0"/>
              </a:spcAft>
              <a:buClr>
                <a:schemeClr val="dk1"/>
              </a:buClr>
              <a:buSzPts val="2200"/>
              <a:buFont typeface="Calibri"/>
              <a:buChar char="●"/>
            </a:pPr>
            <a:r>
              <a:rPr b="1" lang="en-GB" sz="2200">
                <a:solidFill>
                  <a:schemeClr val="dk1"/>
                </a:solidFill>
                <a:latin typeface="Calibri"/>
                <a:ea typeface="Calibri"/>
                <a:cs typeface="Calibri"/>
                <a:sym typeface="Calibri"/>
              </a:rPr>
              <a:t>Interoperable</a:t>
            </a:r>
            <a:r>
              <a:rPr lang="en-GB" sz="2200">
                <a:solidFill>
                  <a:schemeClr val="dk1"/>
                </a:solidFill>
                <a:latin typeface="Calibri"/>
                <a:ea typeface="Calibri"/>
                <a:cs typeface="Calibri"/>
                <a:sym typeface="Calibri"/>
              </a:rPr>
              <a:t> Software interoperates with other software by exchanging data and/or metadata, and/or through interaction via application programming interfaces (APIs), described through standards</a:t>
            </a:r>
            <a:endParaRPr sz="2200">
              <a:solidFill>
                <a:schemeClr val="dk1"/>
              </a:solidFill>
              <a:latin typeface="Calibri"/>
              <a:ea typeface="Calibri"/>
              <a:cs typeface="Calibri"/>
              <a:sym typeface="Calibri"/>
            </a:endParaRPr>
          </a:p>
          <a:p>
            <a:pPr indent="-368300" lvl="1" marL="914400" rtl="0" algn="l">
              <a:lnSpc>
                <a:spcPct val="90000"/>
              </a:lnSpc>
              <a:spcBef>
                <a:spcPts val="1000"/>
              </a:spcBef>
              <a:spcAft>
                <a:spcPts val="0"/>
              </a:spcAft>
              <a:buClr>
                <a:schemeClr val="dk1"/>
              </a:buClr>
              <a:buSzPts val="2200"/>
              <a:buFont typeface="Calibri"/>
              <a:buChar char="○"/>
            </a:pPr>
            <a:r>
              <a:rPr lang="en-GB">
                <a:solidFill>
                  <a:schemeClr val="dk1"/>
                </a:solidFill>
                <a:latin typeface="Calibri"/>
                <a:ea typeface="Calibri"/>
                <a:cs typeface="Calibri"/>
                <a:sym typeface="Calibri"/>
              </a:rPr>
              <a:t>→ Writing code in a modular way and using standard coding practices allows other people and other system to us it</a:t>
            </a:r>
            <a:endParaRPr sz="2200">
              <a:solidFill>
                <a:schemeClr val="dk1"/>
              </a:solidFill>
              <a:latin typeface="Calibri"/>
              <a:ea typeface="Calibri"/>
              <a:cs typeface="Calibri"/>
              <a:sym typeface="Calibri"/>
            </a:endParaRPr>
          </a:p>
          <a:p>
            <a:pPr indent="-368300" lvl="0" marL="457200" rtl="0" algn="l">
              <a:lnSpc>
                <a:spcPct val="90000"/>
              </a:lnSpc>
              <a:spcBef>
                <a:spcPts val="1000"/>
              </a:spcBef>
              <a:spcAft>
                <a:spcPts val="0"/>
              </a:spcAft>
              <a:buClr>
                <a:schemeClr val="dk1"/>
              </a:buClr>
              <a:buSzPts val="2200"/>
              <a:buFont typeface="Calibri"/>
              <a:buChar char="●"/>
            </a:pPr>
            <a:r>
              <a:rPr b="1" lang="en-GB" sz="2200">
                <a:solidFill>
                  <a:schemeClr val="dk1"/>
                </a:solidFill>
                <a:latin typeface="Calibri"/>
                <a:ea typeface="Calibri"/>
                <a:cs typeface="Calibri"/>
                <a:sym typeface="Calibri"/>
              </a:rPr>
              <a:t>Reusable</a:t>
            </a:r>
            <a:r>
              <a:rPr lang="en-GB" sz="2200">
                <a:solidFill>
                  <a:schemeClr val="dk1"/>
                </a:solidFill>
                <a:latin typeface="Calibri"/>
                <a:ea typeface="Calibri"/>
                <a:cs typeface="Calibri"/>
                <a:sym typeface="Calibri"/>
              </a:rPr>
              <a:t> Software is both usable (can be executed) and reusable (can be understood, modified, built upon, or incorporated into other software)</a:t>
            </a:r>
            <a:endParaRPr sz="2200">
              <a:solidFill>
                <a:schemeClr val="dk1"/>
              </a:solidFill>
              <a:latin typeface="Calibri"/>
              <a:ea typeface="Calibri"/>
              <a:cs typeface="Calibri"/>
              <a:sym typeface="Calibri"/>
            </a:endParaRPr>
          </a:p>
          <a:p>
            <a:pPr indent="-368300" lvl="1" marL="914400" rtl="0" algn="l">
              <a:lnSpc>
                <a:spcPct val="90000"/>
              </a:lnSpc>
              <a:spcBef>
                <a:spcPts val="1000"/>
              </a:spcBef>
              <a:spcAft>
                <a:spcPts val="1000"/>
              </a:spcAft>
              <a:buClr>
                <a:schemeClr val="dk1"/>
              </a:buClr>
              <a:buSzPts val="2200"/>
              <a:buFont typeface="Calibri"/>
              <a:buChar char="○"/>
            </a:pPr>
            <a:r>
              <a:rPr lang="en-GB">
                <a:solidFill>
                  <a:schemeClr val="dk1"/>
                </a:solidFill>
                <a:latin typeface="Calibri"/>
                <a:ea typeface="Calibri"/>
                <a:cs typeface="Calibri"/>
                <a:sym typeface="Calibri"/>
              </a:rPr>
              <a:t>→ Use of docstrings, comments, and documentation makes it easier for others (AND YOU!) to understand, use and modify the code. </a:t>
            </a:r>
            <a:endParaRPr sz="2200">
              <a:solidFill>
                <a:schemeClr val="dk1"/>
              </a:solidFill>
              <a:latin typeface="Calibri"/>
              <a:ea typeface="Calibri"/>
              <a:cs typeface="Calibri"/>
              <a:sym typeface="Calibri"/>
            </a:endParaRPr>
          </a:p>
        </p:txBody>
      </p:sp>
      <p:sp>
        <p:nvSpPr>
          <p:cNvPr id="116" name="Google Shape;116;p17"/>
          <p:cNvSpPr txBox="1"/>
          <p:nvPr/>
        </p:nvSpPr>
        <p:spPr>
          <a:xfrm>
            <a:off x="382650" y="4629150"/>
            <a:ext cx="837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97A7"/>
                </a:solidFill>
                <a:uFill>
                  <a:noFill/>
                </a:uFill>
                <a:latin typeface="Source Sans Pro"/>
                <a:ea typeface="Source Sans Pro"/>
                <a:cs typeface="Source Sans Pro"/>
                <a:sym typeface="Source Sans Pro"/>
                <a:hlinkClick r:id="rId3">
                  <a:extLst>
                    <a:ext uri="{A12FA001-AC4F-418D-AE19-62706E023703}">
                      <ahyp:hlinkClr val="tx"/>
                    </a:ext>
                  </a:extLst>
                </a:hlinkClick>
              </a:rPr>
              <a:t>Barker </a:t>
            </a:r>
            <a:r>
              <a:rPr i="1" lang="en-GB">
                <a:solidFill>
                  <a:srgbClr val="0097A7"/>
                </a:solidFill>
                <a:uFill>
                  <a:noFill/>
                </a:uFill>
                <a:latin typeface="Source Sans Pro"/>
                <a:ea typeface="Source Sans Pro"/>
                <a:cs typeface="Source Sans Pro"/>
                <a:sym typeface="Source Sans Pro"/>
                <a:hlinkClick r:id="rId4">
                  <a:extLst>
                    <a:ext uri="{A12FA001-AC4F-418D-AE19-62706E023703}">
                      <ahyp:hlinkClr val="tx"/>
                    </a:ext>
                  </a:extLst>
                </a:hlinkClick>
              </a:rPr>
              <a:t>et al.</a:t>
            </a:r>
            <a:r>
              <a:rPr lang="en-GB">
                <a:solidFill>
                  <a:srgbClr val="0097A7"/>
                </a:solidFill>
                <a:uFill>
                  <a:noFill/>
                </a:uFill>
                <a:latin typeface="Source Sans Pro"/>
                <a:ea typeface="Source Sans Pro"/>
                <a:cs typeface="Source Sans Pro"/>
                <a:sym typeface="Source Sans Pro"/>
                <a:hlinkClick r:id="rId5">
                  <a:extLst>
                    <a:ext uri="{A12FA001-AC4F-418D-AE19-62706E023703}">
                      <ahyp:hlinkClr val="tx"/>
                    </a:ext>
                  </a:extLst>
                </a:hlinkClick>
              </a:rPr>
              <a:t> </a:t>
            </a:r>
            <a:r>
              <a:rPr i="1" lang="en-GB">
                <a:solidFill>
                  <a:srgbClr val="0097A7"/>
                </a:solidFill>
                <a:uFill>
                  <a:noFill/>
                </a:uFill>
                <a:latin typeface="Source Sans Pro"/>
                <a:ea typeface="Source Sans Pro"/>
                <a:cs typeface="Source Sans Pro"/>
                <a:sym typeface="Source Sans Pro"/>
                <a:hlinkClick r:id="rId6">
                  <a:extLst>
                    <a:ext uri="{A12FA001-AC4F-418D-AE19-62706E023703}">
                      <ahyp:hlinkClr val="tx"/>
                    </a:ext>
                  </a:extLst>
                </a:hlinkClick>
              </a:rPr>
              <a:t>Scientific Data</a:t>
            </a:r>
            <a:r>
              <a:rPr lang="en-GB">
                <a:solidFill>
                  <a:srgbClr val="0097A7"/>
                </a:solidFill>
                <a:uFill>
                  <a:noFill/>
                </a:uFill>
                <a:latin typeface="Source Sans Pro"/>
                <a:ea typeface="Source Sans Pro"/>
                <a:cs typeface="Source Sans Pro"/>
                <a:sym typeface="Source Sans Pro"/>
                <a:hlinkClick r:id="rId7">
                  <a:extLst>
                    <a:ext uri="{A12FA001-AC4F-418D-AE19-62706E023703}">
                      <ahyp:hlinkClr val="tx"/>
                    </a:ext>
                  </a:extLst>
                </a:hlinkClick>
              </a:rPr>
              <a:t> 9:622 (2022) “Introducing the FAIR Principles for research software” DOI: 10.1038/s41597-022-01710-x</a:t>
            </a:r>
            <a:endParaRPr>
              <a:solidFill>
                <a:srgbClr val="0097A7"/>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25" name="Google Shape;825;p98"/>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826" name="Google Shape;826;p98"/>
          <p:cNvSpPr txBox="1"/>
          <p:nvPr/>
        </p:nvSpPr>
        <p:spPr>
          <a:xfrm>
            <a:off x="135350" y="1759450"/>
            <a:ext cx="4533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u="sng">
                <a:solidFill>
                  <a:schemeClr val="dk1"/>
                </a:solidFill>
                <a:latin typeface="Source Sans Pro"/>
                <a:ea typeface="Source Sans Pro"/>
                <a:cs typeface="Source Sans Pro"/>
                <a:sym typeface="Source Sans Pro"/>
              </a:rPr>
              <a:t>Two solutions:</a:t>
            </a:r>
            <a:endParaRPr i="1" sz="2400" u="sng">
              <a:solidFill>
                <a:schemeClr val="dk1"/>
              </a:solidFill>
              <a:latin typeface="Source Sans Pro"/>
              <a:ea typeface="Source Sans Pro"/>
              <a:cs typeface="Source Sans Pro"/>
              <a:sym typeface="Source Sans Pro"/>
            </a:endParaRPr>
          </a:p>
          <a:p>
            <a:pPr indent="-381000" lvl="0" marL="457200" rtl="0" algn="l">
              <a:spcBef>
                <a:spcPts val="0"/>
              </a:spcBef>
              <a:spcAft>
                <a:spcPts val="0"/>
              </a:spcAft>
              <a:buClr>
                <a:schemeClr val="dk1"/>
              </a:buClr>
              <a:buSzPts val="2400"/>
              <a:buFont typeface="Source Sans Pro"/>
              <a:buChar char="-"/>
            </a:pPr>
            <a:r>
              <a:rPr lang="en-GB" sz="2400">
                <a:solidFill>
                  <a:schemeClr val="dk1"/>
                </a:solidFill>
                <a:latin typeface="Source Sans Pro"/>
                <a:ea typeface="Source Sans Pro"/>
                <a:cs typeface="Source Sans Pro"/>
                <a:sym typeface="Source Sans Pro"/>
              </a:rPr>
              <a:t>Change these parameters in the code itself.</a:t>
            </a:r>
            <a:endParaRPr sz="2400">
              <a:solidFill>
                <a:schemeClr val="dk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381000" lvl="0" marL="457200" rtl="0" algn="l">
              <a:spcBef>
                <a:spcPts val="0"/>
              </a:spcBef>
              <a:spcAft>
                <a:spcPts val="0"/>
              </a:spcAft>
              <a:buClr>
                <a:schemeClr val="dk1"/>
              </a:buClr>
              <a:buSzPts val="2400"/>
              <a:buFont typeface="Source Sans Pro"/>
              <a:buChar char="-"/>
            </a:pPr>
            <a:r>
              <a:rPr lang="en-GB" sz="2400">
                <a:solidFill>
                  <a:schemeClr val="dk1"/>
                </a:solidFill>
                <a:latin typeface="Source Sans Pro"/>
                <a:ea typeface="Source Sans Pro"/>
                <a:cs typeface="Source Sans Pro"/>
                <a:sym typeface="Source Sans Pro"/>
              </a:rPr>
              <a:t>Get the setting of these parameters out of the code.</a:t>
            </a:r>
            <a:endParaRPr sz="2400">
              <a:solidFill>
                <a:schemeClr val="dk1"/>
              </a:solidFill>
              <a:latin typeface="Source Sans Pro"/>
              <a:ea typeface="Source Sans Pro"/>
              <a:cs typeface="Source Sans Pro"/>
              <a:sym typeface="Source Sans Pro"/>
            </a:endParaRPr>
          </a:p>
        </p:txBody>
      </p:sp>
      <p:sp>
        <p:nvSpPr>
          <p:cNvPr id="827" name="Google Shape;827;p98"/>
          <p:cNvSpPr/>
          <p:nvPr/>
        </p:nvSpPr>
        <p:spPr>
          <a:xfrm>
            <a:off x="86050" y="3311850"/>
            <a:ext cx="4404300" cy="805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8" name="Google Shape;828;p98"/>
          <p:cNvSpPr txBox="1"/>
          <p:nvPr/>
        </p:nvSpPr>
        <p:spPr>
          <a:xfrm>
            <a:off x="5126825" y="2030075"/>
            <a:ext cx="36129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Source Sans Pro"/>
              <a:buChar char="-"/>
            </a:pPr>
            <a:r>
              <a:rPr lang="en-GB" sz="2400">
                <a:solidFill>
                  <a:schemeClr val="dk1"/>
                </a:solidFill>
                <a:latin typeface="Source Sans Pro"/>
                <a:ea typeface="Source Sans Pro"/>
                <a:cs typeface="Source Sans Pro"/>
                <a:sym typeface="Source Sans Pro"/>
              </a:rPr>
              <a:t>Configuration files</a:t>
            </a:r>
            <a:endParaRPr sz="2400">
              <a:solidFill>
                <a:schemeClr val="dk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381000" lvl="0" marL="457200" rtl="0" algn="l">
              <a:spcBef>
                <a:spcPts val="0"/>
              </a:spcBef>
              <a:spcAft>
                <a:spcPts val="0"/>
              </a:spcAft>
              <a:buClr>
                <a:schemeClr val="dk1"/>
              </a:buClr>
              <a:buSzPts val="2400"/>
              <a:buFont typeface="Source Sans Pro"/>
              <a:buChar char="-"/>
            </a:pPr>
            <a:r>
              <a:rPr lang="en-GB" sz="2400">
                <a:solidFill>
                  <a:schemeClr val="dk1"/>
                </a:solidFill>
                <a:latin typeface="Source Sans Pro"/>
                <a:ea typeface="Source Sans Pro"/>
                <a:cs typeface="Source Sans Pro"/>
                <a:sym typeface="Source Sans Pro"/>
              </a:rPr>
              <a:t>Command line interfaces [CLI]</a:t>
            </a:r>
            <a:endParaRPr sz="2400">
              <a:solidFill>
                <a:schemeClr val="dk1"/>
              </a:solidFill>
              <a:latin typeface="Source Sans Pro"/>
              <a:ea typeface="Source Sans Pro"/>
              <a:cs typeface="Source Sans Pro"/>
              <a:sym typeface="Source Sans Pro"/>
            </a:endParaRPr>
          </a:p>
        </p:txBody>
      </p:sp>
      <p:sp>
        <p:nvSpPr>
          <p:cNvPr id="829" name="Google Shape;829;p98"/>
          <p:cNvSpPr/>
          <p:nvPr/>
        </p:nvSpPr>
        <p:spPr>
          <a:xfrm>
            <a:off x="5161250" y="1875250"/>
            <a:ext cx="3139800" cy="20130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35" name="Google Shape;835;p99"/>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836" name="Google Shape;836;p99"/>
          <p:cNvSpPr txBox="1"/>
          <p:nvPr/>
        </p:nvSpPr>
        <p:spPr>
          <a:xfrm>
            <a:off x="135350" y="2090763"/>
            <a:ext cx="5470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u="sng">
                <a:solidFill>
                  <a:schemeClr val="dk1"/>
                </a:solidFill>
                <a:latin typeface="Source Sans Pro"/>
                <a:ea typeface="Source Sans Pro"/>
                <a:cs typeface="Source Sans Pro"/>
                <a:sym typeface="Source Sans Pro"/>
              </a:rPr>
              <a:t>Configuration file [CF]</a:t>
            </a:r>
            <a:r>
              <a:rPr i="1" lang="en-GB" sz="2400">
                <a:solidFill>
                  <a:schemeClr val="dk1"/>
                </a:solidFill>
                <a:latin typeface="Source Sans Pro"/>
                <a:ea typeface="Source Sans Pro"/>
                <a:cs typeface="Source Sans Pro"/>
                <a:sym typeface="Source Sans Pro"/>
              </a:rPr>
              <a:t> is a generally a text file with a particular structure that allows you to set up the initial configuration of your software.</a:t>
            </a:r>
            <a:endParaRPr i="1" sz="2400">
              <a:solidFill>
                <a:schemeClr val="dk1"/>
              </a:solidFill>
              <a:latin typeface="Source Sans Pro"/>
              <a:ea typeface="Source Sans Pro"/>
              <a:cs typeface="Source Sans Pro"/>
              <a:sym typeface="Source Sans Pro"/>
            </a:endParaRPr>
          </a:p>
        </p:txBody>
      </p:sp>
      <p:pic>
        <p:nvPicPr>
          <p:cNvPr id="837" name="Google Shape;837;p99"/>
          <p:cNvPicPr preferRelativeResize="0"/>
          <p:nvPr/>
        </p:nvPicPr>
        <p:blipFill>
          <a:blip r:embed="rId3">
            <a:alphaModFix/>
          </a:blip>
          <a:stretch>
            <a:fillRect/>
          </a:stretch>
        </p:blipFill>
        <p:spPr>
          <a:xfrm>
            <a:off x="5760950" y="1437675"/>
            <a:ext cx="2911969" cy="31405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43" name="Google Shape;843;p100"/>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844" name="Google Shape;844;p100"/>
          <p:cNvSpPr txBox="1"/>
          <p:nvPr/>
        </p:nvSpPr>
        <p:spPr>
          <a:xfrm>
            <a:off x="135350" y="1072200"/>
            <a:ext cx="54708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Easier reproducibility:</a:t>
            </a:r>
            <a:r>
              <a:rPr lang="en-GB" sz="1800">
                <a:solidFill>
                  <a:schemeClr val="dk1"/>
                </a:solidFill>
                <a:latin typeface="Source Sans Pro"/>
                <a:ea typeface="Source Sans Pro"/>
                <a:cs typeface="Source Sans Pro"/>
                <a:sym typeface="Source Sans Pro"/>
              </a:rPr>
              <a:t> saving the CF you can reproduce previous results later.</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Minimize code modification: </a:t>
            </a:r>
            <a:r>
              <a:rPr lang="en-GB" sz="1800">
                <a:solidFill>
                  <a:schemeClr val="dk1"/>
                </a:solidFill>
                <a:latin typeface="Source Sans Pro"/>
                <a:ea typeface="Source Sans Pro"/>
                <a:cs typeface="Source Sans Pro"/>
                <a:sym typeface="Source Sans Pro"/>
              </a:rPr>
              <a:t>Parameters are externalised, code is cleaner and more maintainable.</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Collaboration:</a:t>
            </a:r>
            <a:r>
              <a:rPr lang="en-GB" sz="1800">
                <a:solidFill>
                  <a:schemeClr val="dk1"/>
                </a:solidFill>
                <a:latin typeface="Source Sans Pro"/>
                <a:ea typeface="Source Sans Pro"/>
                <a:cs typeface="Source Sans Pro"/>
                <a:sym typeface="Source Sans Pro"/>
              </a:rPr>
              <a:t> it is easy to share, and people can adjust the use of your code for their own need</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Documentation:</a:t>
            </a:r>
            <a:r>
              <a:rPr lang="en-GB" sz="1800">
                <a:solidFill>
                  <a:schemeClr val="dk1"/>
                </a:solidFill>
                <a:latin typeface="Source Sans Pro"/>
                <a:ea typeface="Source Sans Pro"/>
                <a:cs typeface="Source Sans Pro"/>
                <a:sym typeface="Source Sans Pro"/>
              </a:rPr>
              <a:t> It serves as documentation for your run</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Git:</a:t>
            </a:r>
            <a:r>
              <a:rPr lang="en-GB" sz="1800">
                <a:solidFill>
                  <a:schemeClr val="dk1"/>
                </a:solidFill>
                <a:latin typeface="Source Sans Pro"/>
                <a:ea typeface="Source Sans Pro"/>
                <a:cs typeface="Source Sans Pro"/>
                <a:sym typeface="Source Sans Pro"/>
              </a:rPr>
              <a:t> you can version your CF along your code.</a:t>
            </a:r>
            <a:endParaRPr sz="1800">
              <a:solidFill>
                <a:schemeClr val="dk1"/>
              </a:solidFill>
              <a:latin typeface="Source Sans Pro"/>
              <a:ea typeface="Source Sans Pro"/>
              <a:cs typeface="Source Sans Pro"/>
              <a:sym typeface="Source Sans Pro"/>
            </a:endParaRPr>
          </a:p>
        </p:txBody>
      </p:sp>
      <p:pic>
        <p:nvPicPr>
          <p:cNvPr id="845" name="Google Shape;845;p100"/>
          <p:cNvPicPr preferRelativeResize="0"/>
          <p:nvPr/>
        </p:nvPicPr>
        <p:blipFill>
          <a:blip r:embed="rId3">
            <a:alphaModFix/>
          </a:blip>
          <a:stretch>
            <a:fillRect/>
          </a:stretch>
        </p:blipFill>
        <p:spPr>
          <a:xfrm>
            <a:off x="5760950" y="1437675"/>
            <a:ext cx="2911969" cy="314052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51" name="Google Shape;851;p101"/>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852" name="Google Shape;852;p101"/>
          <p:cNvSpPr txBox="1"/>
          <p:nvPr/>
        </p:nvSpPr>
        <p:spPr>
          <a:xfrm>
            <a:off x="135350" y="1072200"/>
            <a:ext cx="54708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Multiple types of configuration files exists in Python:</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INI file: </a:t>
            </a:r>
            <a:r>
              <a:rPr lang="en-GB" sz="1800">
                <a:solidFill>
                  <a:schemeClr val="dk1"/>
                </a:solidFill>
                <a:latin typeface="Source Sans Pro"/>
                <a:ea typeface="Source Sans Pro"/>
                <a:cs typeface="Source Sans Pro"/>
                <a:sym typeface="Source Sans Pro"/>
              </a:rPr>
              <a:t>Easy to read and parse. Can be done without extra library installation. Everything is a string.</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TOML file:</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JSON file:</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YAML file</a:t>
            </a:r>
            <a:endParaRPr sz="1800" u="sng">
              <a:solidFill>
                <a:schemeClr val="dk1"/>
              </a:solidFill>
              <a:latin typeface="Source Sans Pro"/>
              <a:ea typeface="Source Sans Pro"/>
              <a:cs typeface="Source Sans Pro"/>
              <a:sym typeface="Source Sans Pro"/>
            </a:endParaRPr>
          </a:p>
        </p:txBody>
      </p:sp>
      <p:pic>
        <p:nvPicPr>
          <p:cNvPr id="853" name="Google Shape;853;p101"/>
          <p:cNvPicPr preferRelativeResize="0"/>
          <p:nvPr/>
        </p:nvPicPr>
        <p:blipFill>
          <a:blip r:embed="rId3">
            <a:alphaModFix/>
          </a:blip>
          <a:stretch>
            <a:fillRect/>
          </a:stretch>
        </p:blipFill>
        <p:spPr>
          <a:xfrm>
            <a:off x="6300475" y="1224700"/>
            <a:ext cx="1714500" cy="3438525"/>
          </a:xfrm>
          <a:prstGeom prst="rect">
            <a:avLst/>
          </a:prstGeom>
          <a:noFill/>
          <a:ln>
            <a:noFill/>
          </a:ln>
        </p:spPr>
      </p:pic>
      <p:cxnSp>
        <p:nvCxnSpPr>
          <p:cNvPr id="854" name="Google Shape;854;p101"/>
          <p:cNvCxnSpPr>
            <a:endCxn id="853" idx="1"/>
          </p:cNvCxnSpPr>
          <p:nvPr/>
        </p:nvCxnSpPr>
        <p:spPr>
          <a:xfrm>
            <a:off x="5057875" y="2030163"/>
            <a:ext cx="1242600" cy="913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60" name="Google Shape;860;p102"/>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861" name="Google Shape;861;p102"/>
          <p:cNvSpPr txBox="1"/>
          <p:nvPr/>
        </p:nvSpPr>
        <p:spPr>
          <a:xfrm>
            <a:off x="135350" y="1072200"/>
            <a:ext cx="54708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Multiple types of configuration files exists in Python:</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INI file: </a:t>
            </a:r>
            <a:r>
              <a:rPr lang="en-GB" sz="1800">
                <a:solidFill>
                  <a:schemeClr val="dk1"/>
                </a:solidFill>
                <a:latin typeface="Source Sans Pro"/>
                <a:ea typeface="Source Sans Pro"/>
                <a:cs typeface="Source Sans Pro"/>
                <a:sym typeface="Source Sans Pro"/>
              </a:rPr>
              <a:t>Easy to read and parse. Can be done without extra library installation. Everything is a string.</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TOML file: </a:t>
            </a:r>
            <a:r>
              <a:rPr lang="en-GB" sz="1800">
                <a:solidFill>
                  <a:schemeClr val="dk1"/>
                </a:solidFill>
                <a:latin typeface="Source Sans Pro"/>
                <a:ea typeface="Source Sans Pro"/>
                <a:cs typeface="Source Sans Pro"/>
                <a:sym typeface="Source Sans Pro"/>
              </a:rPr>
              <a:t>A bit more recent, they allow structure and understand data format. Available from Python 3.11.</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JSON file: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YAML file</a:t>
            </a:r>
            <a:endParaRPr sz="1800" u="sng">
              <a:solidFill>
                <a:schemeClr val="dk1"/>
              </a:solidFill>
              <a:latin typeface="Source Sans Pro"/>
              <a:ea typeface="Source Sans Pro"/>
              <a:cs typeface="Source Sans Pro"/>
              <a:sym typeface="Source Sans Pro"/>
            </a:endParaRPr>
          </a:p>
        </p:txBody>
      </p:sp>
      <p:cxnSp>
        <p:nvCxnSpPr>
          <p:cNvPr id="862" name="Google Shape;862;p102"/>
          <p:cNvCxnSpPr>
            <a:endCxn id="863" idx="1"/>
          </p:cNvCxnSpPr>
          <p:nvPr/>
        </p:nvCxnSpPr>
        <p:spPr>
          <a:xfrm>
            <a:off x="5350475" y="2735450"/>
            <a:ext cx="1227600" cy="17700"/>
          </a:xfrm>
          <a:prstGeom prst="straightConnector1">
            <a:avLst/>
          </a:prstGeom>
          <a:noFill/>
          <a:ln cap="flat" cmpd="sng" w="9525">
            <a:solidFill>
              <a:srgbClr val="FF0000"/>
            </a:solidFill>
            <a:prstDash val="solid"/>
            <a:round/>
            <a:headEnd len="med" w="med" type="none"/>
            <a:tailEnd len="med" w="med" type="triangle"/>
          </a:ln>
        </p:spPr>
      </p:cxnSp>
      <p:pic>
        <p:nvPicPr>
          <p:cNvPr id="863" name="Google Shape;863;p102"/>
          <p:cNvPicPr preferRelativeResize="0"/>
          <p:nvPr/>
        </p:nvPicPr>
        <p:blipFill>
          <a:blip r:embed="rId3">
            <a:alphaModFix/>
          </a:blip>
          <a:stretch>
            <a:fillRect/>
          </a:stretch>
        </p:blipFill>
        <p:spPr>
          <a:xfrm>
            <a:off x="6578075" y="1924475"/>
            <a:ext cx="1733550" cy="16573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69" name="Google Shape;869;p103"/>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870" name="Google Shape;870;p103"/>
          <p:cNvSpPr txBox="1"/>
          <p:nvPr/>
        </p:nvSpPr>
        <p:spPr>
          <a:xfrm>
            <a:off x="135350" y="1072200"/>
            <a:ext cx="54708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Multiple types of configuration files exists in Python:</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INI file: </a:t>
            </a:r>
            <a:r>
              <a:rPr lang="en-GB" sz="1800">
                <a:solidFill>
                  <a:schemeClr val="dk1"/>
                </a:solidFill>
                <a:latin typeface="Source Sans Pro"/>
                <a:ea typeface="Source Sans Pro"/>
                <a:cs typeface="Source Sans Pro"/>
                <a:sym typeface="Source Sans Pro"/>
              </a:rPr>
              <a:t>Easy to read and parse. Can be done without extra library installation. Everything is a string.</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TOML file:</a:t>
            </a:r>
            <a:r>
              <a:rPr lang="en-GB" sz="1800">
                <a:solidFill>
                  <a:schemeClr val="dk1"/>
                </a:solidFill>
                <a:latin typeface="Source Sans Pro"/>
                <a:ea typeface="Source Sans Pro"/>
                <a:cs typeface="Source Sans Pro"/>
                <a:sym typeface="Source Sans Pro"/>
              </a:rPr>
              <a:t> A bit more recent, they allow structure and understand data format. Available from Python 3.11.</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JSON file:</a:t>
            </a:r>
            <a:r>
              <a:rPr lang="en-GB" sz="1800">
                <a:solidFill>
                  <a:schemeClr val="dk1"/>
                </a:solidFill>
                <a:latin typeface="Source Sans Pro"/>
                <a:ea typeface="Source Sans Pro"/>
                <a:cs typeface="Source Sans Pro"/>
                <a:sym typeface="Source Sans Pro"/>
              </a:rPr>
              <a:t> Popular in Web apps, they are [a little] more complex to write.  Do not allow comments.</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YAML file</a:t>
            </a:r>
            <a:endParaRPr sz="1800" u="sng">
              <a:solidFill>
                <a:schemeClr val="dk1"/>
              </a:solidFill>
              <a:latin typeface="Source Sans Pro"/>
              <a:ea typeface="Source Sans Pro"/>
              <a:cs typeface="Source Sans Pro"/>
              <a:sym typeface="Source Sans Pro"/>
            </a:endParaRPr>
          </a:p>
        </p:txBody>
      </p:sp>
      <p:cxnSp>
        <p:nvCxnSpPr>
          <p:cNvPr id="871" name="Google Shape;871;p103"/>
          <p:cNvCxnSpPr>
            <a:endCxn id="872" idx="1"/>
          </p:cNvCxnSpPr>
          <p:nvPr/>
        </p:nvCxnSpPr>
        <p:spPr>
          <a:xfrm flipH="1" rot="10800000">
            <a:off x="5419150" y="2943840"/>
            <a:ext cx="1233900" cy="694800"/>
          </a:xfrm>
          <a:prstGeom prst="straightConnector1">
            <a:avLst/>
          </a:prstGeom>
          <a:noFill/>
          <a:ln cap="flat" cmpd="sng" w="9525">
            <a:solidFill>
              <a:srgbClr val="FF0000"/>
            </a:solidFill>
            <a:prstDash val="solid"/>
            <a:round/>
            <a:headEnd len="med" w="med" type="none"/>
            <a:tailEnd len="med" w="med" type="triangle"/>
          </a:ln>
        </p:spPr>
      </p:cxnSp>
      <p:pic>
        <p:nvPicPr>
          <p:cNvPr id="872" name="Google Shape;872;p103"/>
          <p:cNvPicPr preferRelativeResize="0"/>
          <p:nvPr/>
        </p:nvPicPr>
        <p:blipFill>
          <a:blip r:embed="rId3">
            <a:alphaModFix/>
          </a:blip>
          <a:stretch>
            <a:fillRect/>
          </a:stretch>
        </p:blipFill>
        <p:spPr>
          <a:xfrm>
            <a:off x="6653050" y="1761025"/>
            <a:ext cx="2261125" cy="236563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78" name="Google Shape;878;p104"/>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879" name="Google Shape;879;p104"/>
          <p:cNvSpPr txBox="1"/>
          <p:nvPr/>
        </p:nvSpPr>
        <p:spPr>
          <a:xfrm>
            <a:off x="135350" y="971175"/>
            <a:ext cx="5470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Multiple types of configuration files exists in Python:</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INI file: </a:t>
            </a:r>
            <a:r>
              <a:rPr lang="en-GB" sz="1800">
                <a:solidFill>
                  <a:schemeClr val="dk1"/>
                </a:solidFill>
                <a:latin typeface="Source Sans Pro"/>
                <a:ea typeface="Source Sans Pro"/>
                <a:cs typeface="Source Sans Pro"/>
                <a:sym typeface="Source Sans Pro"/>
              </a:rPr>
              <a:t>Easy to read and parse. Can be done without extra library installation. Everything is a string.</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TOML file:</a:t>
            </a:r>
            <a:r>
              <a:rPr lang="en-GB" sz="1800">
                <a:solidFill>
                  <a:schemeClr val="dk1"/>
                </a:solidFill>
                <a:latin typeface="Source Sans Pro"/>
                <a:ea typeface="Source Sans Pro"/>
                <a:cs typeface="Source Sans Pro"/>
                <a:sym typeface="Source Sans Pro"/>
              </a:rPr>
              <a:t> A bit more recent, they allow structure and understand data format. Available from Python 3.11.</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JSON file:</a:t>
            </a:r>
            <a:r>
              <a:rPr lang="en-GB" sz="1800">
                <a:solidFill>
                  <a:schemeClr val="dk1"/>
                </a:solidFill>
                <a:latin typeface="Source Sans Pro"/>
                <a:ea typeface="Source Sans Pro"/>
                <a:cs typeface="Source Sans Pro"/>
                <a:sym typeface="Source Sans Pro"/>
              </a:rPr>
              <a:t> Popular in Web apps, they are [a little] more complex to write.  Do not allow comments.</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u="sng">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u="sng">
                <a:solidFill>
                  <a:schemeClr val="dk1"/>
                </a:solidFill>
                <a:latin typeface="Source Sans Pro"/>
                <a:ea typeface="Source Sans Pro"/>
                <a:cs typeface="Source Sans Pro"/>
                <a:sym typeface="Source Sans Pro"/>
              </a:rPr>
              <a:t>YAML file:</a:t>
            </a:r>
            <a:r>
              <a:rPr lang="en-GB" sz="1800">
                <a:solidFill>
                  <a:schemeClr val="dk1"/>
                </a:solidFill>
                <a:latin typeface="Source Sans Pro"/>
                <a:ea typeface="Source Sans Pro"/>
                <a:cs typeface="Source Sans Pro"/>
                <a:sym typeface="Source Sans Pro"/>
              </a:rPr>
              <a:t> Easy to write, allow structure and very popular (Github actions use them). Not available in the</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1800">
                <a:solidFill>
                  <a:schemeClr val="dk1"/>
                </a:solidFill>
                <a:latin typeface="Source Sans Pro"/>
                <a:ea typeface="Source Sans Pro"/>
                <a:cs typeface="Source Sans Pro"/>
                <a:sym typeface="Source Sans Pro"/>
              </a:rPr>
              <a:t>Standard library</a:t>
            </a:r>
            <a:endParaRPr sz="1800">
              <a:solidFill>
                <a:schemeClr val="dk1"/>
              </a:solidFill>
              <a:latin typeface="Source Sans Pro"/>
              <a:ea typeface="Source Sans Pro"/>
              <a:cs typeface="Source Sans Pro"/>
              <a:sym typeface="Source Sans Pro"/>
            </a:endParaRPr>
          </a:p>
        </p:txBody>
      </p:sp>
      <p:cxnSp>
        <p:nvCxnSpPr>
          <p:cNvPr id="880" name="Google Shape;880;p104"/>
          <p:cNvCxnSpPr>
            <a:endCxn id="881" idx="1"/>
          </p:cNvCxnSpPr>
          <p:nvPr/>
        </p:nvCxnSpPr>
        <p:spPr>
          <a:xfrm flipH="1" rot="10800000">
            <a:off x="5273075" y="2943725"/>
            <a:ext cx="1380000" cy="1340100"/>
          </a:xfrm>
          <a:prstGeom prst="straightConnector1">
            <a:avLst/>
          </a:prstGeom>
          <a:noFill/>
          <a:ln cap="flat" cmpd="sng" w="9525">
            <a:solidFill>
              <a:srgbClr val="FF0000"/>
            </a:solidFill>
            <a:prstDash val="solid"/>
            <a:round/>
            <a:headEnd len="med" w="med" type="none"/>
            <a:tailEnd len="med" w="med" type="triangle"/>
          </a:ln>
        </p:spPr>
      </p:cxnSp>
      <p:pic>
        <p:nvPicPr>
          <p:cNvPr id="882" name="Google Shape;882;p104"/>
          <p:cNvPicPr preferRelativeResize="0"/>
          <p:nvPr/>
        </p:nvPicPr>
        <p:blipFill>
          <a:blip r:embed="rId3">
            <a:alphaModFix/>
          </a:blip>
          <a:stretch>
            <a:fillRect/>
          </a:stretch>
        </p:blipFill>
        <p:spPr>
          <a:xfrm>
            <a:off x="6702225" y="1993275"/>
            <a:ext cx="1724025" cy="20193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88" name="Google Shape;888;p105"/>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pic>
        <p:nvPicPr>
          <p:cNvPr id="889" name="Google Shape;889;p105"/>
          <p:cNvPicPr preferRelativeResize="0"/>
          <p:nvPr/>
        </p:nvPicPr>
        <p:blipFill>
          <a:blip r:embed="rId3">
            <a:alphaModFix/>
          </a:blip>
          <a:stretch>
            <a:fillRect/>
          </a:stretch>
        </p:blipFill>
        <p:spPr>
          <a:xfrm>
            <a:off x="1330875" y="2492200"/>
            <a:ext cx="6400800" cy="1333500"/>
          </a:xfrm>
          <a:prstGeom prst="rect">
            <a:avLst/>
          </a:prstGeom>
          <a:noFill/>
          <a:ln>
            <a:noFill/>
          </a:ln>
        </p:spPr>
      </p:pic>
      <p:sp>
        <p:nvSpPr>
          <p:cNvPr id="890" name="Google Shape;890;p105"/>
          <p:cNvSpPr txBox="1"/>
          <p:nvPr/>
        </p:nvSpPr>
        <p:spPr>
          <a:xfrm>
            <a:off x="287700" y="1369075"/>
            <a:ext cx="385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Conf and CLI challenge</a:t>
            </a:r>
            <a:r>
              <a:rPr lang="en-GB" sz="2400">
                <a:solidFill>
                  <a:schemeClr val="dk1"/>
                </a:solidFill>
                <a:latin typeface="Source Sans Pro"/>
                <a:ea typeface="Source Sans Pro"/>
                <a:cs typeface="Source Sans Pro"/>
                <a:sym typeface="Source Sans Pro"/>
              </a:rPr>
              <a:t> #1</a:t>
            </a:r>
            <a:endParaRPr sz="2400">
              <a:solidFill>
                <a:schemeClr val="dk1"/>
              </a:solidFill>
              <a:latin typeface="Source Sans Pro"/>
              <a:ea typeface="Source Sans Pro"/>
              <a:cs typeface="Source Sans Pro"/>
              <a:sym typeface="Source Sans Pr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96" name="Google Shape;896;p106"/>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897" name="Google Shape;897;p106"/>
          <p:cNvSpPr txBox="1"/>
          <p:nvPr/>
        </p:nvSpPr>
        <p:spPr>
          <a:xfrm>
            <a:off x="135350" y="1175675"/>
            <a:ext cx="468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dk1"/>
                </a:solidFill>
                <a:latin typeface="Source Sans Pro"/>
                <a:ea typeface="Source Sans Pro"/>
                <a:cs typeface="Source Sans Pro"/>
                <a:sym typeface="Source Sans Pro"/>
              </a:rPr>
              <a:t>Using INI configuration files in Python</a:t>
            </a:r>
            <a:endParaRPr sz="1600" u="sng">
              <a:solidFill>
                <a:schemeClr val="dk1"/>
              </a:solidFill>
              <a:latin typeface="Source Sans Pro"/>
              <a:ea typeface="Source Sans Pro"/>
              <a:cs typeface="Source Sans Pro"/>
              <a:sym typeface="Source Sans Pro"/>
            </a:endParaRPr>
          </a:p>
        </p:txBody>
      </p:sp>
      <p:sp>
        <p:nvSpPr>
          <p:cNvPr id="898" name="Google Shape;898;p106"/>
          <p:cNvSpPr txBox="1"/>
          <p:nvPr/>
        </p:nvSpPr>
        <p:spPr>
          <a:xfrm>
            <a:off x="42800" y="1758425"/>
            <a:ext cx="6849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Source Sans Pro"/>
                <a:ea typeface="Source Sans Pro"/>
                <a:cs typeface="Source Sans Pro"/>
                <a:sym typeface="Source Sans Pro"/>
              </a:rPr>
              <a:t>Python gives you the </a:t>
            </a:r>
            <a:r>
              <a:rPr i="1" lang="en-GB" sz="2000">
                <a:solidFill>
                  <a:schemeClr val="dk1"/>
                </a:solidFill>
                <a:latin typeface="Source Sans Pro"/>
                <a:ea typeface="Source Sans Pro"/>
                <a:cs typeface="Source Sans Pro"/>
                <a:sym typeface="Source Sans Pro"/>
              </a:rPr>
              <a:t>configparser</a:t>
            </a:r>
            <a:r>
              <a:rPr lang="en-GB" sz="2000">
                <a:solidFill>
                  <a:schemeClr val="dk1"/>
                </a:solidFill>
                <a:latin typeface="Source Sans Pro"/>
                <a:ea typeface="Source Sans Pro"/>
                <a:cs typeface="Source Sans Pro"/>
                <a:sym typeface="Source Sans Pro"/>
              </a:rPr>
              <a:t> library. Allows you to read and write configuration file in a very easy way </a:t>
            </a:r>
            <a:endParaRPr sz="20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0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GB" sz="2000">
                <a:solidFill>
                  <a:srgbClr val="FF0000"/>
                </a:solidFill>
                <a:latin typeface="Source Sans Pro"/>
                <a:ea typeface="Source Sans Pro"/>
                <a:cs typeface="Source Sans Pro"/>
                <a:sym typeface="Source Sans Pro"/>
              </a:rPr>
              <a:t>→ Part of the standard library.</a:t>
            </a:r>
            <a:endParaRPr sz="2000">
              <a:solidFill>
                <a:srgbClr val="FF0000"/>
              </a:solidFill>
              <a:latin typeface="Source Sans Pro"/>
              <a:ea typeface="Source Sans Pro"/>
              <a:cs typeface="Source Sans Pro"/>
              <a:sym typeface="Source Sans Pro"/>
            </a:endParaRPr>
          </a:p>
        </p:txBody>
      </p:sp>
      <p:pic>
        <p:nvPicPr>
          <p:cNvPr id="899" name="Google Shape;899;p106"/>
          <p:cNvPicPr preferRelativeResize="0"/>
          <p:nvPr/>
        </p:nvPicPr>
        <p:blipFill>
          <a:blip r:embed="rId3">
            <a:alphaModFix/>
          </a:blip>
          <a:stretch>
            <a:fillRect/>
          </a:stretch>
        </p:blipFill>
        <p:spPr>
          <a:xfrm>
            <a:off x="3606321" y="2734846"/>
            <a:ext cx="5014650" cy="18151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05" name="Google Shape;905;p107"/>
          <p:cNvSpPr txBox="1"/>
          <p:nvPr>
            <p:ph type="title"/>
          </p:nvPr>
        </p:nvSpPr>
        <p:spPr>
          <a:xfrm>
            <a:off x="135350" y="114225"/>
            <a:ext cx="69528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Don’t touch your code anymore!</a:t>
            </a:r>
            <a:endParaRPr/>
          </a:p>
        </p:txBody>
      </p:sp>
      <p:sp>
        <p:nvSpPr>
          <p:cNvPr id="906" name="Google Shape;906;p107"/>
          <p:cNvSpPr txBox="1"/>
          <p:nvPr/>
        </p:nvSpPr>
        <p:spPr>
          <a:xfrm>
            <a:off x="260100" y="2134675"/>
            <a:ext cx="4311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latin typeface="Source Sans Pro"/>
                <a:ea typeface="Source Sans Pro"/>
                <a:cs typeface="Source Sans Pro"/>
                <a:sym typeface="Source Sans Pro"/>
              </a:rPr>
              <a:t>Reading an INI configuration file is very easy and can be done in three lines:</a:t>
            </a:r>
            <a:endParaRPr sz="2400">
              <a:solidFill>
                <a:schemeClr val="dk1"/>
              </a:solidFill>
              <a:latin typeface="Source Sans Pro"/>
              <a:ea typeface="Source Sans Pro"/>
              <a:cs typeface="Source Sans Pro"/>
              <a:sym typeface="Source Sans Pro"/>
            </a:endParaRPr>
          </a:p>
        </p:txBody>
      </p:sp>
      <p:pic>
        <p:nvPicPr>
          <p:cNvPr id="907" name="Google Shape;907;p107"/>
          <p:cNvPicPr preferRelativeResize="0"/>
          <p:nvPr/>
        </p:nvPicPr>
        <p:blipFill>
          <a:blip r:embed="rId3">
            <a:alphaModFix/>
          </a:blip>
          <a:stretch>
            <a:fillRect/>
          </a:stretch>
        </p:blipFill>
        <p:spPr>
          <a:xfrm>
            <a:off x="5017900" y="1918000"/>
            <a:ext cx="3733800" cy="205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UOS - BASIC">
  <a:themeElements>
    <a:clrScheme name="Simple Light">
      <a:dk1>
        <a:srgbClr val="363F49"/>
      </a:dk1>
      <a:lt1>
        <a:srgbClr val="FAFDFE"/>
      </a:lt1>
      <a:dk2>
        <a:srgbClr val="F6F2FA"/>
      </a:dk2>
      <a:lt2>
        <a:srgbClr val="363F49"/>
      </a:lt2>
      <a:accent1>
        <a:srgbClr val="FAFDFE"/>
      </a:accent1>
      <a:accent2>
        <a:srgbClr val="F6F2FA"/>
      </a:accent2>
      <a:accent3>
        <a:srgbClr val="363F49"/>
      </a:accent3>
      <a:accent4>
        <a:srgbClr val="FAFDFE"/>
      </a:accent4>
      <a:accent5>
        <a:srgbClr val="F6F2FA"/>
      </a:accent5>
      <a:accent6>
        <a:srgbClr val="363F49"/>
      </a:accent6>
      <a:hlink>
        <a:srgbClr val="005A8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